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7"/>
  </p:notesMasterIdLst>
  <p:sldIdLst>
    <p:sldId id="266" r:id="rId5"/>
    <p:sldId id="267" r:id="rId6"/>
    <p:sldId id="319" r:id="rId7"/>
    <p:sldId id="313" r:id="rId8"/>
    <p:sldId id="358" r:id="rId9"/>
    <p:sldId id="360" r:id="rId10"/>
    <p:sldId id="361" r:id="rId11"/>
    <p:sldId id="362" r:id="rId12"/>
    <p:sldId id="363" r:id="rId13"/>
    <p:sldId id="376" r:id="rId14"/>
    <p:sldId id="364" r:id="rId15"/>
    <p:sldId id="365" r:id="rId16"/>
    <p:sldId id="366" r:id="rId17"/>
    <p:sldId id="367" r:id="rId18"/>
    <p:sldId id="368" r:id="rId19"/>
    <p:sldId id="369" r:id="rId20"/>
    <p:sldId id="370" r:id="rId21"/>
    <p:sldId id="371" r:id="rId22"/>
    <p:sldId id="372" r:id="rId23"/>
    <p:sldId id="373" r:id="rId24"/>
    <p:sldId id="384" r:id="rId25"/>
    <p:sldId id="383" r:id="rId26"/>
    <p:sldId id="326" r:id="rId27"/>
    <p:sldId id="385" r:id="rId28"/>
    <p:sldId id="374" r:id="rId29"/>
    <p:sldId id="377" r:id="rId30"/>
    <p:sldId id="378" r:id="rId31"/>
    <p:sldId id="379" r:id="rId32"/>
    <p:sldId id="380" r:id="rId33"/>
    <p:sldId id="381" r:id="rId34"/>
    <p:sldId id="382" r:id="rId35"/>
    <p:sldId id="312" r:id="rId3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8CD081-600E-41AB-A20A-5A8B48FB5559}" v="1" dt="2025-05-14T19:48:42.6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dpsdocs.state.co.us/epic/epicwebsite/resources/mi_communities_of_practice/Mi_exercises/change_talk/change_talk_bingo.pdf"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learning.nspcc.org.uk/media/1073/solution-focused-practice-toolkit.pdf"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tnt_manual_2014_d10_20150205.pdf</a:t>
            </a:r>
            <a:endParaRPr lang="en-US"/>
          </a:p>
        </p:txBody>
      </p:sp>
      <p:sp>
        <p:nvSpPr>
          <p:cNvPr id="4" name="Slide Number Placeholder 3"/>
          <p:cNvSpPr>
            <a:spLocks noGrp="1"/>
          </p:cNvSpPr>
          <p:nvPr>
            <p:ph type="sldNum" sz="quarter" idx="5"/>
          </p:nvPr>
        </p:nvSpPr>
        <p:spPr/>
        <p:txBody>
          <a:bodyPr/>
          <a:lstStyle/>
          <a:p>
            <a:fld id="{73FCC9BF-B594-A845-9C62-34639A918F35}" type="slidenum">
              <a:rPr lang="en-US" smtClean="0"/>
              <a:t>25</a:t>
            </a:fld>
            <a:endParaRPr lang="en-US"/>
          </a:p>
        </p:txBody>
      </p:sp>
    </p:spTree>
    <p:extLst>
      <p:ext uri="{BB962C8B-B14F-4D97-AF65-F5344CB8AC3E}">
        <p14:creationId xmlns:p14="http://schemas.microsoft.com/office/powerpoint/2010/main" val="92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Solution-focused practice toolkit: helping professionals use the approach when working with children and young people</a:t>
            </a:r>
            <a:endParaRPr lang="en-US"/>
          </a:p>
        </p:txBody>
      </p:sp>
      <p:sp>
        <p:nvSpPr>
          <p:cNvPr id="4" name="Slide Number Placeholder 3"/>
          <p:cNvSpPr>
            <a:spLocks noGrp="1"/>
          </p:cNvSpPr>
          <p:nvPr>
            <p:ph type="sldNum" sz="quarter" idx="5"/>
          </p:nvPr>
        </p:nvSpPr>
        <p:spPr/>
        <p:txBody>
          <a:bodyPr/>
          <a:lstStyle/>
          <a:p>
            <a:fld id="{73FCC9BF-B594-A845-9C62-34639A918F35}" type="slidenum">
              <a:rPr lang="en-US" smtClean="0"/>
              <a:t>31</a:t>
            </a:fld>
            <a:endParaRPr lang="en-US"/>
          </a:p>
        </p:txBody>
      </p:sp>
    </p:spTree>
    <p:extLst>
      <p:ext uri="{BB962C8B-B14F-4D97-AF65-F5344CB8AC3E}">
        <p14:creationId xmlns:p14="http://schemas.microsoft.com/office/powerpoint/2010/main" val="1299170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hyperlink" Target="https://sagecraft-lifecoach.org/life-coaching-lessons-d-a-r-n-c-a-t-model/" TargetMode="External"/><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11.xml"/><Relationship Id="rId1" Type="http://schemas.openxmlformats.org/officeDocument/2006/relationships/video" Target="https://www.youtube.com/embed/_VlvanBFkvI?feature=oembed"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11.xml"/><Relationship Id="rId1" Type="http://schemas.openxmlformats.org/officeDocument/2006/relationships/video" Target="https://www.youtube.com/embed/67I6g1I7Zao?feature=oembed"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dirty="0">
                <a:latin typeface="Noto Sans"/>
                <a:ea typeface="Noto Sans"/>
                <a:cs typeface="Noto Sans"/>
              </a:rPr>
              <a:t>Session 11</a:t>
            </a:r>
            <a:endParaRPr lang="en-US" dirty="0"/>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a:bodyPr>
          <a:lstStyle/>
          <a:p>
            <a:r>
              <a:rPr lang="en-US" sz="1600">
                <a:solidFill>
                  <a:srgbClr val="253746"/>
                </a:solidFill>
                <a:latin typeface="Noto Sans"/>
                <a:ea typeface="Noto Sans"/>
                <a:cs typeface="Noto Sans"/>
              </a:rPr>
              <a:t>Module 3.4 Basic Counseling Skills: Learning Basic Counseling Techniques, such as Motivational Interviewing and Solution-focused Therapy</a:t>
            </a:r>
            <a:endParaRPr lang="en-US" sz="1600" dirty="0">
              <a:solidFill>
                <a:srgbClr val="253746"/>
              </a:solidFill>
              <a:latin typeface="Noto Sans"/>
              <a:ea typeface="Noto Sans"/>
              <a:cs typeface="Noto Sans"/>
            </a:endParaRPr>
          </a:p>
          <a:p>
            <a:endParaRPr lang="en-US" sz="1500" dirty="0">
              <a:solidFill>
                <a:srgbClr val="000000"/>
              </a:solidFill>
              <a:latin typeface="Noto Sans"/>
              <a:ea typeface="Noto Sans"/>
              <a:cs typeface="Noto Sans"/>
            </a:endParaRPr>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0EA2B-01EB-9BD4-BDCA-BE8822D8D3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C941E08-D5FD-2CC5-2D59-EE50951ED645}"/>
              </a:ext>
            </a:extLst>
          </p:cNvPr>
          <p:cNvSpPr>
            <a:spLocks noGrp="1"/>
          </p:cNvSpPr>
          <p:nvPr>
            <p:ph type="title"/>
          </p:nvPr>
        </p:nvSpPr>
        <p:spPr/>
        <p:txBody>
          <a:bodyPr/>
          <a:lstStyle/>
          <a:p>
            <a:r>
              <a:rPr lang="en-US" dirty="0">
                <a:latin typeface="Noto Sans"/>
                <a:ea typeface="Noto Sans"/>
                <a:cs typeface="Noto Sans"/>
              </a:rPr>
              <a:t>Key Techniques for Demonstrating Empathy</a:t>
            </a:r>
            <a:endParaRPr lang="en-US" dirty="0"/>
          </a:p>
        </p:txBody>
      </p:sp>
      <p:sp>
        <p:nvSpPr>
          <p:cNvPr id="4" name="TextBox 3">
            <a:extLst>
              <a:ext uri="{FF2B5EF4-FFF2-40B4-BE49-F238E27FC236}">
                <a16:creationId xmlns:a16="http://schemas.microsoft.com/office/drawing/2014/main" id="{BE572BC8-887F-E739-D94A-C8B679898D6D}"/>
              </a:ext>
            </a:extLst>
          </p:cNvPr>
          <p:cNvSpPr txBox="1"/>
          <p:nvPr/>
        </p:nvSpPr>
        <p:spPr>
          <a:xfrm>
            <a:off x="879110" y="1720232"/>
            <a:ext cx="7813083"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i="1">
                <a:latin typeface="Noto Sans"/>
                <a:ea typeface="Noto Sans"/>
                <a:cs typeface="Noto Sans"/>
              </a:rPr>
              <a:t>“What experiences have you had that led you to form this belief?”</a:t>
            </a:r>
            <a:endParaRPr lang="en-US" i="1">
              <a:cs typeface="Arial" panose="020B0604020202020204"/>
            </a:endParaRPr>
          </a:p>
          <a:p>
            <a:pPr marL="285750" indent="-285750">
              <a:buFont typeface="Arial"/>
              <a:buChar char="•"/>
            </a:pPr>
            <a:r>
              <a:rPr lang="en-US" i="1" dirty="0">
                <a:latin typeface="Noto Sans"/>
                <a:ea typeface="Noto Sans"/>
                <a:cs typeface="Noto Sans"/>
              </a:rPr>
              <a:t>“What group of people comprise ‘we’ or ‘them’?”</a:t>
            </a:r>
            <a:endParaRPr lang="en-US" i="1" dirty="0">
              <a:cs typeface="Arial" panose="020B0604020202020204"/>
            </a:endParaRPr>
          </a:p>
          <a:p>
            <a:pPr marL="285750" indent="-285750">
              <a:buFont typeface="Arial"/>
              <a:buChar char="•"/>
            </a:pPr>
            <a:r>
              <a:rPr lang="en-US" i="1" dirty="0">
                <a:latin typeface="Noto Sans"/>
                <a:ea typeface="Noto Sans"/>
                <a:cs typeface="Noto Sans"/>
              </a:rPr>
              <a:t>“What values do you hold connect to this belief?”</a:t>
            </a:r>
            <a:endParaRPr lang="en-US" i="1" dirty="0">
              <a:cs typeface="Arial" panose="020B0604020202020204"/>
            </a:endParaRPr>
          </a:p>
          <a:p>
            <a:pPr marL="285750" indent="-285750">
              <a:buFont typeface="Arial"/>
              <a:buChar char="•"/>
            </a:pPr>
            <a:r>
              <a:rPr lang="en-US" i="1" dirty="0">
                <a:latin typeface="Noto Sans"/>
                <a:ea typeface="Noto Sans"/>
                <a:cs typeface="Noto Sans"/>
              </a:rPr>
              <a:t>“How does this belief benefit you?”</a:t>
            </a:r>
            <a:endParaRPr lang="en-US" i="1" dirty="0">
              <a:cs typeface="Arial" panose="020B0604020202020204"/>
            </a:endParaRPr>
          </a:p>
          <a:p>
            <a:pPr marL="285750" indent="-285750">
              <a:buFont typeface="Arial"/>
              <a:buChar char="•"/>
            </a:pPr>
            <a:r>
              <a:rPr lang="en-US" i="1" dirty="0">
                <a:latin typeface="Noto Sans"/>
                <a:ea typeface="Noto Sans"/>
                <a:cs typeface="Noto Sans"/>
              </a:rPr>
              <a:t>"How did this experience make you feel?"</a:t>
            </a:r>
          </a:p>
          <a:p>
            <a:br>
              <a:rPr lang="en-US" i="1" dirty="0"/>
            </a:br>
            <a:endParaRPr lang="en-US" i="1" dirty="0"/>
          </a:p>
        </p:txBody>
      </p:sp>
      <p:sp>
        <p:nvSpPr>
          <p:cNvPr id="5" name="TextBox 4">
            <a:extLst>
              <a:ext uri="{FF2B5EF4-FFF2-40B4-BE49-F238E27FC236}">
                <a16:creationId xmlns:a16="http://schemas.microsoft.com/office/drawing/2014/main" id="{5AB1B13E-E4DD-FC25-EABA-47488A1F29AA}"/>
              </a:ext>
            </a:extLst>
          </p:cNvPr>
          <p:cNvSpPr txBox="1"/>
          <p:nvPr/>
        </p:nvSpPr>
        <p:spPr>
          <a:xfrm>
            <a:off x="1446501" y="3485909"/>
            <a:ext cx="7071536"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rgbClr val="FF4719"/>
                </a:solidFill>
                <a:latin typeface="Noto Sans"/>
                <a:ea typeface="Noto Sans"/>
                <a:cs typeface="Noto Sans"/>
              </a:rPr>
              <a:t>Tip:</a:t>
            </a:r>
            <a:r>
              <a:rPr lang="en-US" sz="1400" dirty="0">
                <a:latin typeface="Noto Sans"/>
                <a:ea typeface="Noto Sans"/>
                <a:cs typeface="Noto Sans"/>
              </a:rPr>
              <a:t> When possible, avoid using questions that begin with "Why," as they can sometimes feel like you're attacking and/or not believing why someone could feel that way.</a:t>
            </a:r>
          </a:p>
        </p:txBody>
      </p:sp>
      <p:sp>
        <p:nvSpPr>
          <p:cNvPr id="7" name="Content Placeholder 6">
            <a:extLst>
              <a:ext uri="{FF2B5EF4-FFF2-40B4-BE49-F238E27FC236}">
                <a16:creationId xmlns:a16="http://schemas.microsoft.com/office/drawing/2014/main" id="{66D18FB3-C295-8B16-7589-34FF24988F23}"/>
              </a:ext>
            </a:extLst>
          </p:cNvPr>
          <p:cNvSpPr>
            <a:spLocks noGrp="1"/>
          </p:cNvSpPr>
          <p:nvPr>
            <p:ph idx="1"/>
          </p:nvPr>
        </p:nvSpPr>
        <p:spPr/>
        <p:txBody>
          <a:bodyPr vert="horz" lIns="91440" tIns="45720" rIns="91440" bIns="45720" rtlCol="0" anchor="t">
            <a:normAutofit/>
          </a:bodyPr>
          <a:lstStyle/>
          <a:p>
            <a:r>
              <a:rPr lang="en-US" dirty="0">
                <a:latin typeface="Noto Sans"/>
                <a:ea typeface="Noto Sans"/>
                <a:cs typeface="Noto Sans"/>
              </a:rPr>
              <a:t>Open-ended questions:</a:t>
            </a:r>
            <a:endParaRPr lang="en-US" dirty="0"/>
          </a:p>
        </p:txBody>
      </p:sp>
    </p:spTree>
    <p:extLst>
      <p:ext uri="{BB962C8B-B14F-4D97-AF65-F5344CB8AC3E}">
        <p14:creationId xmlns:p14="http://schemas.microsoft.com/office/powerpoint/2010/main" val="359956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59C6FD-D0A1-5A9E-8148-2F8ED5E3E533}"/>
              </a:ext>
            </a:extLst>
          </p:cNvPr>
          <p:cNvSpPr>
            <a:spLocks noGrp="1"/>
          </p:cNvSpPr>
          <p:nvPr>
            <p:ph idx="1"/>
          </p:nvPr>
        </p:nvSpPr>
        <p:spPr>
          <a:xfrm>
            <a:off x="630936" y="1285079"/>
            <a:ext cx="7886700" cy="3335245"/>
          </a:xfrm>
        </p:spPr>
        <p:txBody>
          <a:bodyPr vert="horz" lIns="91440" tIns="45720" rIns="91440" bIns="45720" rtlCol="0" anchor="t">
            <a:normAutofit fontScale="92500" lnSpcReduction="10000"/>
          </a:bodyPr>
          <a:lstStyle/>
          <a:p>
            <a:r>
              <a:rPr lang="en-US" b="1" dirty="0">
                <a:latin typeface="Noto Sans"/>
                <a:ea typeface="Noto Sans"/>
                <a:cs typeface="Noto Sans"/>
              </a:rPr>
              <a:t>Client 1:</a:t>
            </a:r>
            <a:r>
              <a:rPr lang="en-US" dirty="0">
                <a:latin typeface="Noto Sans"/>
                <a:ea typeface="Noto Sans"/>
                <a:cs typeface="Noto Sans"/>
              </a:rPr>
              <a:t> "I don’t think I can quit smoking. It’s the only thing that calms me down."</a:t>
            </a:r>
          </a:p>
          <a:p>
            <a:r>
              <a:rPr lang="en-US" b="1" dirty="0">
                <a:latin typeface="Noto Sans"/>
                <a:ea typeface="Noto Sans"/>
                <a:cs typeface="Noto Sans"/>
              </a:rPr>
              <a:t>Counselor 1:</a:t>
            </a:r>
            <a:r>
              <a:rPr lang="en-US" dirty="0">
                <a:latin typeface="Noto Sans"/>
                <a:ea typeface="Noto Sans"/>
                <a:cs typeface="Noto Sans"/>
              </a:rPr>
              <a:t> "It sounds like smoking helps you manage stress and giving it up feels overwhelming right now."</a:t>
            </a:r>
            <a:endParaRPr lang="en-US" dirty="0"/>
          </a:p>
          <a:p>
            <a:endParaRPr lang="en-US" dirty="0"/>
          </a:p>
          <a:p>
            <a:pPr marL="0" indent="0">
              <a:buNone/>
            </a:pPr>
            <a:endParaRPr lang="en-US" dirty="0">
              <a:latin typeface="Noto Sans"/>
              <a:ea typeface="Noto Sans"/>
              <a:cs typeface="Noto Sans"/>
            </a:endParaRPr>
          </a:p>
          <a:p>
            <a:r>
              <a:rPr lang="en-US" b="1" dirty="0">
                <a:latin typeface="Noto Sans"/>
                <a:ea typeface="Noto Sans"/>
                <a:cs typeface="Noto Sans"/>
              </a:rPr>
              <a:t>Client 2:</a:t>
            </a:r>
            <a:r>
              <a:rPr lang="en-US" dirty="0">
                <a:latin typeface="Noto Sans"/>
                <a:ea typeface="Noto Sans"/>
                <a:cs typeface="Noto Sans"/>
              </a:rPr>
              <a:t> "Everyone keeps telling me to lose weight, but they don’t understand how hard it is."</a:t>
            </a:r>
            <a:endParaRPr lang="en-US" dirty="0"/>
          </a:p>
          <a:p>
            <a:r>
              <a:rPr lang="en-US" b="1" dirty="0">
                <a:latin typeface="Noto Sans"/>
                <a:ea typeface="Noto Sans"/>
                <a:cs typeface="Noto Sans"/>
              </a:rPr>
              <a:t>Counselor 2:</a:t>
            </a:r>
            <a:r>
              <a:rPr lang="en-US" dirty="0">
                <a:latin typeface="Noto Sans"/>
                <a:ea typeface="Noto Sans"/>
                <a:cs typeface="Noto Sans"/>
              </a:rPr>
              <a:t> "It seems like you’re feeling frustrated because people focus on your weight without understanding the challenges you face. Am I correct in my interpretation?"</a:t>
            </a:r>
            <a:endParaRPr lang="en-US" dirty="0"/>
          </a:p>
          <a:p>
            <a:endParaRPr lang="en-US" dirty="0"/>
          </a:p>
        </p:txBody>
      </p:sp>
      <p:sp>
        <p:nvSpPr>
          <p:cNvPr id="3" name="Title 2">
            <a:extLst>
              <a:ext uri="{FF2B5EF4-FFF2-40B4-BE49-F238E27FC236}">
                <a16:creationId xmlns:a16="http://schemas.microsoft.com/office/drawing/2014/main" id="{3CE5F200-7047-6EA6-C149-C612FDB5C8EA}"/>
              </a:ext>
            </a:extLst>
          </p:cNvPr>
          <p:cNvSpPr>
            <a:spLocks noGrp="1"/>
          </p:cNvSpPr>
          <p:nvPr>
            <p:ph type="title"/>
          </p:nvPr>
        </p:nvSpPr>
        <p:spPr/>
        <p:txBody>
          <a:bodyPr/>
          <a:lstStyle/>
          <a:p>
            <a:r>
              <a:rPr lang="en-US" dirty="0">
                <a:latin typeface="Noto Sans"/>
                <a:ea typeface="Noto Sans"/>
                <a:cs typeface="Noto Sans"/>
              </a:rPr>
              <a:t>Examples of Expressing Empathy</a:t>
            </a:r>
            <a:endParaRPr lang="en-US" dirty="0"/>
          </a:p>
        </p:txBody>
      </p:sp>
    </p:spTree>
    <p:extLst>
      <p:ext uri="{BB962C8B-B14F-4D97-AF65-F5344CB8AC3E}">
        <p14:creationId xmlns:p14="http://schemas.microsoft.com/office/powerpoint/2010/main" val="3679745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A55646-22F6-B084-E627-7FCD48EF0BCC}"/>
              </a:ext>
            </a:extLst>
          </p:cNvPr>
          <p:cNvSpPr>
            <a:spLocks noGrp="1"/>
          </p:cNvSpPr>
          <p:nvPr>
            <p:ph type="title"/>
          </p:nvPr>
        </p:nvSpPr>
        <p:spPr/>
        <p:txBody>
          <a:bodyPr/>
          <a:lstStyle/>
          <a:p>
            <a:r>
              <a:rPr lang="en-US" dirty="0">
                <a:latin typeface="Noto Sans"/>
                <a:ea typeface="Noto Sans"/>
                <a:cs typeface="Noto Sans"/>
              </a:rPr>
              <a:t>Strategy 2: Developing Discrepancy</a:t>
            </a:r>
            <a:endParaRPr lang="en-US" dirty="0"/>
          </a:p>
        </p:txBody>
      </p:sp>
      <p:sp>
        <p:nvSpPr>
          <p:cNvPr id="5" name="Content Placeholder 1">
            <a:extLst>
              <a:ext uri="{FF2B5EF4-FFF2-40B4-BE49-F238E27FC236}">
                <a16:creationId xmlns:a16="http://schemas.microsoft.com/office/drawing/2014/main" id="{36224715-5D28-05C0-B470-AC03D0B8A7F0}"/>
              </a:ext>
            </a:extLst>
          </p:cNvPr>
          <p:cNvSpPr txBox="1">
            <a:spLocks/>
          </p:cNvSpPr>
          <p:nvPr/>
        </p:nvSpPr>
        <p:spPr>
          <a:xfrm>
            <a:off x="522423" y="1162098"/>
            <a:ext cx="4363656" cy="3573972"/>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i="1" dirty="0">
                <a:latin typeface="Noto Sans"/>
                <a:ea typeface="Noto Sans"/>
                <a:cs typeface="Noto Sans"/>
              </a:rPr>
              <a:t>What is it?</a:t>
            </a:r>
            <a:r>
              <a:rPr lang="en-US" dirty="0">
                <a:latin typeface="Noto Sans"/>
                <a:ea typeface="Noto Sans"/>
                <a:cs typeface="Noto Sans"/>
              </a:rPr>
              <a:t> This strategy involves helping the client </a:t>
            </a:r>
            <a:r>
              <a:rPr lang="en-US" b="1" dirty="0">
                <a:latin typeface="Noto Sans"/>
                <a:ea typeface="Noto Sans"/>
                <a:cs typeface="Noto Sans"/>
              </a:rPr>
              <a:t>recognize the gap between their current behaviors</a:t>
            </a:r>
            <a:r>
              <a:rPr lang="en-US" dirty="0">
                <a:latin typeface="Noto Sans"/>
                <a:ea typeface="Noto Sans"/>
                <a:cs typeface="Noto Sans"/>
              </a:rPr>
              <a:t> and </a:t>
            </a:r>
            <a:r>
              <a:rPr lang="en-US" b="1" dirty="0">
                <a:latin typeface="Noto Sans"/>
                <a:ea typeface="Noto Sans"/>
                <a:cs typeface="Noto Sans"/>
              </a:rPr>
              <a:t>their personal goals or values,</a:t>
            </a:r>
            <a:r>
              <a:rPr lang="en-US" dirty="0">
                <a:latin typeface="Noto Sans"/>
                <a:ea typeface="Noto Sans"/>
                <a:cs typeface="Noto Sans"/>
              </a:rPr>
              <a:t> gently creating internal motivation for change.</a:t>
            </a:r>
          </a:p>
          <a:p>
            <a:pPr marL="0" indent="0">
              <a:buFont typeface="Arial" panose="020B0604020202020204" pitchFamily="34" charset="0"/>
              <a:buNone/>
            </a:pPr>
            <a:endParaRPr lang="en-US" dirty="0">
              <a:latin typeface="Noto Sans"/>
              <a:ea typeface="Noto Sans"/>
              <a:cs typeface="Noto Sans"/>
            </a:endParaRPr>
          </a:p>
          <a:p>
            <a:r>
              <a:rPr lang="en-US" i="1" dirty="0">
                <a:latin typeface="Noto Sans"/>
                <a:ea typeface="Noto Sans"/>
                <a:cs typeface="Noto Sans"/>
              </a:rPr>
              <a:t>Why is it important? </a:t>
            </a:r>
            <a:r>
              <a:rPr lang="en-US" dirty="0">
                <a:latin typeface="Noto Sans"/>
                <a:ea typeface="Noto Sans"/>
                <a:cs typeface="Noto Sans"/>
              </a:rPr>
              <a:t>When clients see how their behavior conflicts with their values or goals, they are </a:t>
            </a:r>
            <a:r>
              <a:rPr lang="en-US" b="1" dirty="0">
                <a:latin typeface="Noto Sans"/>
                <a:ea typeface="Noto Sans"/>
                <a:cs typeface="Noto Sans"/>
              </a:rPr>
              <a:t>more likely to initiate change.</a:t>
            </a:r>
          </a:p>
          <a:p>
            <a:endParaRPr lang="en-US" dirty="0"/>
          </a:p>
        </p:txBody>
      </p:sp>
      <p:pic>
        <p:nvPicPr>
          <p:cNvPr id="6" name="Picture 5" descr="Assessing The Gap Between Where You Are And Where You Want To Be">
            <a:extLst>
              <a:ext uri="{FF2B5EF4-FFF2-40B4-BE49-F238E27FC236}">
                <a16:creationId xmlns:a16="http://schemas.microsoft.com/office/drawing/2014/main" id="{37E271E3-8D3E-C981-E352-9DF7CBA37C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85963" y="1568248"/>
            <a:ext cx="4935155" cy="2766590"/>
          </a:xfrm>
          <a:prstGeom prst="rect">
            <a:avLst/>
          </a:prstGeom>
        </p:spPr>
      </p:pic>
    </p:spTree>
    <p:extLst>
      <p:ext uri="{BB962C8B-B14F-4D97-AF65-F5344CB8AC3E}">
        <p14:creationId xmlns:p14="http://schemas.microsoft.com/office/powerpoint/2010/main" val="3024727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4BC72E-9CC9-F2A6-0023-2691ED6E5074}"/>
              </a:ext>
            </a:extLst>
          </p:cNvPr>
          <p:cNvSpPr>
            <a:spLocks noGrp="1"/>
          </p:cNvSpPr>
          <p:nvPr>
            <p:ph idx="1"/>
          </p:nvPr>
        </p:nvSpPr>
        <p:spPr>
          <a:xfrm>
            <a:off x="4371005" y="1212738"/>
            <a:ext cx="4638555" cy="3516098"/>
          </a:xfrm>
        </p:spPr>
        <p:txBody>
          <a:bodyPr vert="horz" lIns="91440" tIns="45720" rIns="91440" bIns="45720" rtlCol="0" anchor="t">
            <a:normAutofit/>
          </a:bodyPr>
          <a:lstStyle/>
          <a:p>
            <a:r>
              <a:rPr lang="en-US" i="1" dirty="0">
                <a:latin typeface="Noto Sans"/>
                <a:ea typeface="Noto Sans"/>
                <a:cs typeface="Noto Sans"/>
              </a:rPr>
              <a:t>Explore Goals and Values: </a:t>
            </a:r>
            <a:r>
              <a:rPr lang="en-US" dirty="0">
                <a:latin typeface="Noto Sans"/>
                <a:ea typeface="Noto Sans"/>
                <a:cs typeface="Noto Sans"/>
              </a:rPr>
              <a:t>Ask questions about what the client values most and how their current behavior aligns with those values.</a:t>
            </a:r>
          </a:p>
          <a:p>
            <a:r>
              <a:rPr lang="en-US" i="1" dirty="0">
                <a:latin typeface="Noto Sans"/>
                <a:ea typeface="Noto Sans"/>
                <a:cs typeface="Noto Sans"/>
              </a:rPr>
              <a:t>Elicit Change Talk: </a:t>
            </a:r>
            <a:r>
              <a:rPr lang="en-US" dirty="0">
                <a:latin typeface="Noto Sans"/>
                <a:ea typeface="Noto Sans"/>
                <a:cs typeface="Noto Sans"/>
              </a:rPr>
              <a:t>Encourage the client to articulate their reasons for change by discussing the pros and cons of their current behavior.</a:t>
            </a:r>
          </a:p>
          <a:p>
            <a:r>
              <a:rPr lang="en-US" i="1" dirty="0">
                <a:latin typeface="Noto Sans"/>
                <a:ea typeface="Noto Sans"/>
                <a:cs typeface="Noto Sans"/>
              </a:rPr>
              <a:t>Summarize Discrepancies:</a:t>
            </a:r>
            <a:r>
              <a:rPr lang="en-US" dirty="0">
                <a:latin typeface="Noto Sans"/>
                <a:ea typeface="Noto Sans"/>
                <a:cs typeface="Noto Sans"/>
              </a:rPr>
              <a:t> Reflect what the client has shared to highlight any inconsistencies.</a:t>
            </a:r>
          </a:p>
        </p:txBody>
      </p:sp>
      <p:sp>
        <p:nvSpPr>
          <p:cNvPr id="3" name="Title 2">
            <a:extLst>
              <a:ext uri="{FF2B5EF4-FFF2-40B4-BE49-F238E27FC236}">
                <a16:creationId xmlns:a16="http://schemas.microsoft.com/office/drawing/2014/main" id="{402C84A3-0CB9-0DC3-3259-BD80EECDA6B9}"/>
              </a:ext>
            </a:extLst>
          </p:cNvPr>
          <p:cNvSpPr>
            <a:spLocks noGrp="1"/>
          </p:cNvSpPr>
          <p:nvPr>
            <p:ph type="title"/>
          </p:nvPr>
        </p:nvSpPr>
        <p:spPr/>
        <p:txBody>
          <a:bodyPr/>
          <a:lstStyle/>
          <a:p>
            <a:r>
              <a:rPr lang="en-US" dirty="0">
                <a:latin typeface="Noto Sans"/>
                <a:ea typeface="Noto Sans"/>
                <a:cs typeface="Noto Sans"/>
              </a:rPr>
              <a:t>Key Techniques to Developing Discrepancy</a:t>
            </a:r>
            <a:endParaRPr lang="en-US" dirty="0"/>
          </a:p>
        </p:txBody>
      </p:sp>
      <p:pic>
        <p:nvPicPr>
          <p:cNvPr id="4" name="Picture 3" descr="A white text with red and black text&#10;&#10;AI-generated content may be incorrect.">
            <a:extLst>
              <a:ext uri="{FF2B5EF4-FFF2-40B4-BE49-F238E27FC236}">
                <a16:creationId xmlns:a16="http://schemas.microsoft.com/office/drawing/2014/main" id="{0E794AF5-EBC9-4C02-90C8-11C35E6147BA}"/>
              </a:ext>
            </a:extLst>
          </p:cNvPr>
          <p:cNvPicPr>
            <a:picLocks noChangeAspect="1"/>
          </p:cNvPicPr>
          <p:nvPr/>
        </p:nvPicPr>
        <p:blipFill>
          <a:blip r:embed="rId2"/>
          <a:stretch>
            <a:fillRect/>
          </a:stretch>
        </p:blipFill>
        <p:spPr>
          <a:xfrm>
            <a:off x="118098" y="1210519"/>
            <a:ext cx="4154950" cy="3040766"/>
          </a:xfrm>
          <a:prstGeom prst="rect">
            <a:avLst/>
          </a:prstGeom>
        </p:spPr>
      </p:pic>
      <p:sp>
        <p:nvSpPr>
          <p:cNvPr id="5" name="TextBox 4">
            <a:extLst>
              <a:ext uri="{FF2B5EF4-FFF2-40B4-BE49-F238E27FC236}">
                <a16:creationId xmlns:a16="http://schemas.microsoft.com/office/drawing/2014/main" id="{4451F8EC-55F9-2407-0993-373A23BE6E76}"/>
              </a:ext>
            </a:extLst>
          </p:cNvPr>
          <p:cNvSpPr txBox="1"/>
          <p:nvPr/>
        </p:nvSpPr>
        <p:spPr>
          <a:xfrm>
            <a:off x="219919" y="4252973"/>
            <a:ext cx="4472168"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hlinkClick r:id="rId3"/>
              </a:rPr>
              <a:t>LIFE COACHING LESSONS D.A.R.N.C.A.T. MODEL – SageCraft</a:t>
            </a:r>
            <a:endParaRPr lang="en-US" sz="900"/>
          </a:p>
        </p:txBody>
      </p:sp>
    </p:spTree>
    <p:extLst>
      <p:ext uri="{BB962C8B-B14F-4D97-AF65-F5344CB8AC3E}">
        <p14:creationId xmlns:p14="http://schemas.microsoft.com/office/powerpoint/2010/main" val="1581792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207C16-5823-E9D3-C600-3862591E3203}"/>
              </a:ext>
            </a:extLst>
          </p:cNvPr>
          <p:cNvSpPr>
            <a:spLocks noGrp="1"/>
          </p:cNvSpPr>
          <p:nvPr>
            <p:ph idx="1"/>
          </p:nvPr>
        </p:nvSpPr>
        <p:spPr>
          <a:xfrm>
            <a:off x="421145" y="1285079"/>
            <a:ext cx="8096491" cy="3241201"/>
          </a:xfrm>
        </p:spPr>
        <p:txBody>
          <a:bodyPr vert="horz" lIns="91440" tIns="45720" rIns="91440" bIns="45720" rtlCol="0" anchor="t">
            <a:normAutofit/>
          </a:bodyPr>
          <a:lstStyle/>
          <a:p>
            <a:pPr marL="342900" lvl="1" indent="0">
              <a:buNone/>
            </a:pPr>
            <a:r>
              <a:rPr lang="en-US" sz="1800" b="1" dirty="0">
                <a:solidFill>
                  <a:srgbClr val="FF4719"/>
                </a:solidFill>
                <a:latin typeface="Noto Sans"/>
                <a:ea typeface="Noto Sans"/>
                <a:cs typeface="Noto Sans"/>
              </a:rPr>
              <a:t>Example 1:</a:t>
            </a:r>
            <a:endParaRPr lang="en-US" sz="1800" b="1">
              <a:solidFill>
                <a:srgbClr val="FF4719"/>
              </a:solidFill>
              <a:latin typeface="Noto Sans"/>
            </a:endParaRPr>
          </a:p>
          <a:p>
            <a:pPr marL="342900" lvl="1" indent="0">
              <a:buNone/>
            </a:pPr>
            <a:r>
              <a:rPr lang="en-US" sz="1800" dirty="0">
                <a:latin typeface="Noto Sans"/>
                <a:ea typeface="Noto Sans"/>
                <a:cs typeface="Noto Sans"/>
              </a:rPr>
              <a:t>Counselor: "You mentioned wanting to be more active with your kids, but you also said you feel too tired after work. </a:t>
            </a:r>
            <a:r>
              <a:rPr lang="en-US" sz="1800" b="1" dirty="0">
                <a:latin typeface="Noto Sans"/>
                <a:ea typeface="Noto Sans"/>
                <a:cs typeface="Noto Sans"/>
              </a:rPr>
              <a:t>How do you think your current routine impacts that goal?"</a:t>
            </a:r>
            <a:endParaRPr lang="en-US" sz="1800" b="1" dirty="0">
              <a:latin typeface="Noto Sans"/>
            </a:endParaRPr>
          </a:p>
          <a:p>
            <a:pPr marL="342900" lvl="1" indent="0">
              <a:buNone/>
            </a:pPr>
            <a:endParaRPr lang="en-US" sz="1800" dirty="0">
              <a:latin typeface="Noto Sans"/>
              <a:ea typeface="Noto Sans"/>
              <a:cs typeface="Noto Sans"/>
            </a:endParaRPr>
          </a:p>
          <a:p>
            <a:pPr marL="342900" lvl="1" indent="0">
              <a:buNone/>
            </a:pPr>
            <a:r>
              <a:rPr lang="en-US" sz="1800" b="1">
                <a:solidFill>
                  <a:srgbClr val="FF4719"/>
                </a:solidFill>
                <a:latin typeface="Noto Sans"/>
                <a:ea typeface="Noto Sans"/>
                <a:cs typeface="Noto Sans"/>
              </a:rPr>
              <a:t>Example 2:</a:t>
            </a:r>
            <a:endParaRPr lang="en-US" sz="1800" b="1">
              <a:solidFill>
                <a:srgbClr val="FF4719"/>
              </a:solidFill>
              <a:latin typeface="Noto Sans"/>
            </a:endParaRPr>
          </a:p>
          <a:p>
            <a:pPr marL="342900" lvl="1" indent="0">
              <a:buNone/>
            </a:pPr>
            <a:r>
              <a:rPr lang="en-US" sz="1800" dirty="0">
                <a:latin typeface="Noto Sans"/>
                <a:ea typeface="Noto Sans"/>
                <a:cs typeface="Noto Sans"/>
              </a:rPr>
              <a:t>Counselor: "You’ve told me that being financially stable is important to you, but gambling has been making that difficult. </a:t>
            </a:r>
            <a:r>
              <a:rPr lang="en-US" sz="1800" b="1" dirty="0">
                <a:latin typeface="Noto Sans"/>
                <a:ea typeface="Noto Sans"/>
                <a:cs typeface="Noto Sans"/>
              </a:rPr>
              <a:t>What do you think needs to change?"</a:t>
            </a:r>
          </a:p>
          <a:p>
            <a:pPr lvl="1">
              <a:buFont typeface="System Font Regular" panose="020B0604020202020204" pitchFamily="34" charset="0"/>
              <a:buChar char="–"/>
            </a:pPr>
            <a:endParaRPr lang="en-US" sz="1400" dirty="0">
              <a:latin typeface="Aptos"/>
            </a:endParaRPr>
          </a:p>
          <a:p>
            <a:endParaRPr lang="en-US" sz="2000" dirty="0"/>
          </a:p>
        </p:txBody>
      </p:sp>
      <p:sp>
        <p:nvSpPr>
          <p:cNvPr id="3" name="Title 2">
            <a:extLst>
              <a:ext uri="{FF2B5EF4-FFF2-40B4-BE49-F238E27FC236}">
                <a16:creationId xmlns:a16="http://schemas.microsoft.com/office/drawing/2014/main" id="{CA6DD416-BA76-D935-8338-BF0A2165D3E3}"/>
              </a:ext>
            </a:extLst>
          </p:cNvPr>
          <p:cNvSpPr>
            <a:spLocks noGrp="1"/>
          </p:cNvSpPr>
          <p:nvPr>
            <p:ph type="title"/>
          </p:nvPr>
        </p:nvSpPr>
        <p:spPr/>
        <p:txBody>
          <a:bodyPr/>
          <a:lstStyle/>
          <a:p>
            <a:r>
              <a:rPr lang="en-US" dirty="0">
                <a:latin typeface="Noto Sans"/>
                <a:ea typeface="Noto Sans"/>
                <a:cs typeface="Noto Sans"/>
              </a:rPr>
              <a:t>Examples of Developing Discrepancy</a:t>
            </a:r>
            <a:endParaRPr lang="en-US" dirty="0"/>
          </a:p>
        </p:txBody>
      </p:sp>
    </p:spTree>
    <p:extLst>
      <p:ext uri="{BB962C8B-B14F-4D97-AF65-F5344CB8AC3E}">
        <p14:creationId xmlns:p14="http://schemas.microsoft.com/office/powerpoint/2010/main" val="2273166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D0A5FE-7554-D71F-5907-94D08FA3B3A7}"/>
              </a:ext>
            </a:extLst>
          </p:cNvPr>
          <p:cNvSpPr>
            <a:spLocks noGrp="1"/>
          </p:cNvSpPr>
          <p:nvPr>
            <p:ph type="title"/>
          </p:nvPr>
        </p:nvSpPr>
        <p:spPr/>
        <p:txBody>
          <a:bodyPr/>
          <a:lstStyle/>
          <a:p>
            <a:r>
              <a:rPr lang="en-US" dirty="0">
                <a:latin typeface="Noto Sans"/>
                <a:ea typeface="Noto Sans"/>
                <a:cs typeface="Noto Sans"/>
              </a:rPr>
              <a:t>Strategy 3: Rolling with Resistance</a:t>
            </a:r>
            <a:endParaRPr lang="en-US" dirty="0"/>
          </a:p>
        </p:txBody>
      </p:sp>
      <p:sp>
        <p:nvSpPr>
          <p:cNvPr id="5" name="Content Placeholder 1">
            <a:extLst>
              <a:ext uri="{FF2B5EF4-FFF2-40B4-BE49-F238E27FC236}">
                <a16:creationId xmlns:a16="http://schemas.microsoft.com/office/drawing/2014/main" id="{11243B9F-6AE1-B764-A4D2-F4CF08E9B016}"/>
              </a:ext>
            </a:extLst>
          </p:cNvPr>
          <p:cNvSpPr txBox="1">
            <a:spLocks/>
          </p:cNvSpPr>
          <p:nvPr/>
        </p:nvSpPr>
        <p:spPr>
          <a:xfrm>
            <a:off x="4334834" y="1285079"/>
            <a:ext cx="4363656" cy="3573972"/>
          </a:xfrm>
          <a:prstGeom prst="rect">
            <a:avLst/>
          </a:prstGeom>
        </p:spPr>
        <p:txBody>
          <a:bodyPr vert="horz" lIns="91440" tIns="45720" rIns="91440" bIns="45720" rtlCol="0" anchor="t">
            <a:normAutofit lnSpcReduction="10000"/>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i="1" dirty="0">
                <a:latin typeface="Noto Sans"/>
                <a:ea typeface="Noto Sans"/>
                <a:cs typeface="Noto Sans"/>
              </a:rPr>
              <a:t>What is it?</a:t>
            </a:r>
            <a:r>
              <a:rPr lang="en-US" dirty="0">
                <a:latin typeface="Noto Sans"/>
                <a:ea typeface="Noto Sans"/>
                <a:cs typeface="Noto Sans"/>
              </a:rPr>
              <a:t> Resistance is natural in the change process. Instead of confronting it directly, </a:t>
            </a:r>
            <a:r>
              <a:rPr lang="en-US" b="1" dirty="0">
                <a:latin typeface="Noto Sans"/>
                <a:ea typeface="Noto Sans"/>
                <a:cs typeface="Noto Sans"/>
              </a:rPr>
              <a:t>MI encourages working with resistance</a:t>
            </a:r>
            <a:r>
              <a:rPr lang="en-US" dirty="0">
                <a:latin typeface="Noto Sans"/>
                <a:ea typeface="Noto Sans"/>
                <a:cs typeface="Noto Sans"/>
              </a:rPr>
              <a:t> to </a:t>
            </a:r>
            <a:r>
              <a:rPr lang="en-US" b="1" dirty="0">
                <a:latin typeface="Noto Sans"/>
                <a:ea typeface="Noto Sans"/>
                <a:cs typeface="Noto Sans"/>
              </a:rPr>
              <a:t>reduce defensiveness</a:t>
            </a:r>
            <a:r>
              <a:rPr lang="en-US" dirty="0">
                <a:latin typeface="Noto Sans"/>
                <a:ea typeface="Noto Sans"/>
                <a:cs typeface="Noto Sans"/>
              </a:rPr>
              <a:t> and </a:t>
            </a:r>
            <a:r>
              <a:rPr lang="en-US" b="1" dirty="0">
                <a:latin typeface="Noto Sans"/>
                <a:ea typeface="Noto Sans"/>
                <a:cs typeface="Noto Sans"/>
              </a:rPr>
              <a:t>foster a sense of collaboration.</a:t>
            </a:r>
          </a:p>
          <a:p>
            <a:pPr marL="0" indent="0">
              <a:buFont typeface="Arial" panose="020B0604020202020204" pitchFamily="34" charset="0"/>
              <a:buNone/>
            </a:pPr>
            <a:endParaRPr lang="en-US" dirty="0">
              <a:latin typeface="Noto Sans"/>
              <a:ea typeface="Noto Sans"/>
              <a:cs typeface="Noto Sans"/>
            </a:endParaRPr>
          </a:p>
          <a:p>
            <a:r>
              <a:rPr lang="en-US" i="1" dirty="0">
                <a:latin typeface="Noto Sans"/>
                <a:ea typeface="Noto Sans"/>
                <a:cs typeface="Noto Sans"/>
              </a:rPr>
              <a:t>Why is it important? </a:t>
            </a:r>
            <a:r>
              <a:rPr lang="en-US" dirty="0">
                <a:latin typeface="Noto Sans"/>
                <a:ea typeface="Noto Sans"/>
                <a:cs typeface="Noto Sans"/>
              </a:rPr>
              <a:t>Confrontation can shut down communication and make clients more resistant. Rolling with resistance</a:t>
            </a:r>
            <a:r>
              <a:rPr lang="en-US" b="1" dirty="0">
                <a:latin typeface="Noto Sans"/>
                <a:ea typeface="Noto Sans"/>
                <a:cs typeface="Noto Sans"/>
              </a:rPr>
              <a:t> keeps the conversation productive</a:t>
            </a:r>
            <a:r>
              <a:rPr lang="en-US" dirty="0">
                <a:latin typeface="Noto Sans"/>
                <a:ea typeface="Noto Sans"/>
                <a:cs typeface="Noto Sans"/>
              </a:rPr>
              <a:t> and </a:t>
            </a:r>
            <a:r>
              <a:rPr lang="en-US" b="1" dirty="0">
                <a:latin typeface="Noto Sans"/>
                <a:ea typeface="Noto Sans"/>
                <a:cs typeface="Noto Sans"/>
              </a:rPr>
              <a:t>non-confrontational.</a:t>
            </a:r>
            <a:endParaRPr lang="en-US" b="1">
              <a:latin typeface="Noto Sans"/>
              <a:ea typeface="Noto Sans"/>
              <a:cs typeface="Noto Sans"/>
            </a:endParaRPr>
          </a:p>
          <a:p>
            <a:endParaRPr lang="en-US" dirty="0"/>
          </a:p>
        </p:txBody>
      </p:sp>
      <p:pic>
        <p:nvPicPr>
          <p:cNvPr id="2" name="Picture 1" descr="What Is Motivational Interviewing?: 11 Things You Need To Know">
            <a:extLst>
              <a:ext uri="{FF2B5EF4-FFF2-40B4-BE49-F238E27FC236}">
                <a16:creationId xmlns:a16="http://schemas.microsoft.com/office/drawing/2014/main" id="{D5AA1EC9-BF29-F075-3AB8-1EBB84DFFB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1163" y="1676160"/>
            <a:ext cx="5007497" cy="2485662"/>
          </a:xfrm>
          <a:prstGeom prst="rect">
            <a:avLst/>
          </a:prstGeom>
        </p:spPr>
      </p:pic>
    </p:spTree>
    <p:extLst>
      <p:ext uri="{BB962C8B-B14F-4D97-AF65-F5344CB8AC3E}">
        <p14:creationId xmlns:p14="http://schemas.microsoft.com/office/powerpoint/2010/main" val="2747526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93E4C9-BE7F-3F30-ADAF-52786967D438}"/>
              </a:ext>
            </a:extLst>
          </p:cNvPr>
          <p:cNvSpPr>
            <a:spLocks noGrp="1"/>
          </p:cNvSpPr>
          <p:nvPr>
            <p:ph type="title"/>
          </p:nvPr>
        </p:nvSpPr>
        <p:spPr/>
        <p:txBody>
          <a:bodyPr/>
          <a:lstStyle/>
          <a:p>
            <a:r>
              <a:rPr lang="en-US" dirty="0">
                <a:latin typeface="Noto Sans"/>
                <a:ea typeface="Noto Sans"/>
                <a:cs typeface="Noto Sans"/>
              </a:rPr>
              <a:t>Key Techniques to Rolling with Resistance</a:t>
            </a:r>
            <a:endParaRPr lang="en-US" dirty="0"/>
          </a:p>
        </p:txBody>
      </p:sp>
      <p:sp>
        <p:nvSpPr>
          <p:cNvPr id="4" name="TextBox 3">
            <a:extLst>
              <a:ext uri="{FF2B5EF4-FFF2-40B4-BE49-F238E27FC236}">
                <a16:creationId xmlns:a16="http://schemas.microsoft.com/office/drawing/2014/main" id="{58C6029B-2363-5F98-2CA2-FDB07A586F2D}"/>
              </a:ext>
            </a:extLst>
          </p:cNvPr>
          <p:cNvSpPr txBox="1"/>
          <p:nvPr/>
        </p:nvSpPr>
        <p:spPr>
          <a:xfrm>
            <a:off x="364603" y="1120574"/>
            <a:ext cx="3987477"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buFont typeface="Courier New"/>
              <a:buChar char="•"/>
            </a:pPr>
            <a:r>
              <a:rPr lang="en-US" i="1" dirty="0">
                <a:latin typeface="Noto Sans"/>
                <a:ea typeface="Noto Sans"/>
                <a:cs typeface="Noto Sans"/>
              </a:rPr>
              <a:t>Reflect Resistance: </a:t>
            </a:r>
            <a:r>
              <a:rPr lang="en-US" dirty="0">
                <a:latin typeface="Noto Sans"/>
                <a:ea typeface="Noto Sans"/>
                <a:cs typeface="Noto Sans"/>
              </a:rPr>
              <a:t>Acknowledge the client’s hesitations without judgment or argument. </a:t>
            </a:r>
            <a:endParaRPr lang="en-US"/>
          </a:p>
          <a:p>
            <a:endParaRPr lang="en-US" dirty="0">
              <a:latin typeface="Noto Sans"/>
              <a:ea typeface="Noto Sans"/>
              <a:cs typeface="Noto Sans"/>
            </a:endParaRPr>
          </a:p>
          <a:p>
            <a:pPr marL="228600" indent="-228600">
              <a:buFont typeface="Courier New"/>
              <a:buChar char="•"/>
            </a:pPr>
            <a:r>
              <a:rPr lang="en-US" i="1" dirty="0">
                <a:latin typeface="Noto Sans"/>
                <a:ea typeface="Noto Sans"/>
                <a:cs typeface="Noto Sans"/>
              </a:rPr>
              <a:t>Reframe Statements:</a:t>
            </a:r>
            <a:r>
              <a:rPr lang="en-US" dirty="0">
                <a:latin typeface="Noto Sans"/>
                <a:ea typeface="Noto Sans"/>
                <a:cs typeface="Noto Sans"/>
              </a:rPr>
              <a:t> Shift the perspective on the client’s concerns to highlight strengths or opportunities. </a:t>
            </a:r>
          </a:p>
          <a:p>
            <a:endParaRPr lang="en-US" dirty="0">
              <a:latin typeface="Noto Sans"/>
              <a:ea typeface="Noto Sans"/>
              <a:cs typeface="Noto Sans"/>
            </a:endParaRPr>
          </a:p>
          <a:p>
            <a:pPr marL="228600" indent="-228600">
              <a:buFont typeface="Courier New"/>
              <a:buChar char="•"/>
            </a:pPr>
            <a:r>
              <a:rPr lang="en-US" i="1" dirty="0">
                <a:latin typeface="Noto Sans"/>
                <a:ea typeface="Noto Sans"/>
                <a:cs typeface="Noto Sans"/>
              </a:rPr>
              <a:t>Invite Exploration:</a:t>
            </a:r>
            <a:r>
              <a:rPr lang="en-US" dirty="0">
                <a:latin typeface="Noto Sans"/>
                <a:ea typeface="Noto Sans"/>
                <a:cs typeface="Noto Sans"/>
              </a:rPr>
              <a:t> Use curiosity to understand the root of the client’s resistance. </a:t>
            </a:r>
          </a:p>
        </p:txBody>
      </p:sp>
      <p:pic>
        <p:nvPicPr>
          <p:cNvPr id="5" name="Picture 4" descr="Sage Trauma-Informed Motivational Interviewing على X: &quot;Reframing is  beneficial during client interactions when the worker is attempting to  build confidence and affirm a client's own statements. Reframing is not  arguing, and instead">
            <a:extLst>
              <a:ext uri="{FF2B5EF4-FFF2-40B4-BE49-F238E27FC236}">
                <a16:creationId xmlns:a16="http://schemas.microsoft.com/office/drawing/2014/main" id="{A77B4C50-E29D-AA1F-ECE9-0E54D9903EA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7869" y="1547029"/>
            <a:ext cx="4580680" cy="2570302"/>
          </a:xfrm>
          <a:prstGeom prst="rect">
            <a:avLst/>
          </a:prstGeom>
        </p:spPr>
      </p:pic>
    </p:spTree>
    <p:extLst>
      <p:ext uri="{BB962C8B-B14F-4D97-AF65-F5344CB8AC3E}">
        <p14:creationId xmlns:p14="http://schemas.microsoft.com/office/powerpoint/2010/main" val="13057059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C5CA92-D416-99F5-D565-EBAD94EB48F0}"/>
              </a:ext>
            </a:extLst>
          </p:cNvPr>
          <p:cNvSpPr>
            <a:spLocks noGrp="1"/>
          </p:cNvSpPr>
          <p:nvPr>
            <p:ph idx="1"/>
          </p:nvPr>
        </p:nvSpPr>
        <p:spPr/>
        <p:txBody>
          <a:bodyPr vert="horz" lIns="91440" tIns="45720" rIns="91440" bIns="45720" rtlCol="0" anchor="t">
            <a:normAutofit lnSpcReduction="10000"/>
          </a:bodyPr>
          <a:lstStyle/>
          <a:p>
            <a:pPr marL="0" indent="0">
              <a:buNone/>
            </a:pPr>
            <a:r>
              <a:rPr lang="en-US" b="1" dirty="0">
                <a:solidFill>
                  <a:srgbClr val="FF4719"/>
                </a:solidFill>
                <a:latin typeface="Noto Sans"/>
                <a:ea typeface="Noto Sans"/>
                <a:cs typeface="Noto Sans"/>
              </a:rPr>
              <a:t>Example 1:</a:t>
            </a:r>
          </a:p>
          <a:p>
            <a:r>
              <a:rPr lang="en-US" dirty="0"/>
              <a:t>Client: "I’ve tried therapy before, and it didn’t work."</a:t>
            </a:r>
          </a:p>
          <a:p>
            <a:r>
              <a:rPr lang="en-US" dirty="0">
                <a:latin typeface="Noto Sans"/>
                <a:ea typeface="Noto Sans"/>
                <a:cs typeface="Noto Sans"/>
              </a:rPr>
              <a:t>Counselor: "It sounds like you’re skeptical about trying again. What do you think would make this time different?"</a:t>
            </a:r>
          </a:p>
          <a:p>
            <a:pPr marL="0" indent="0">
              <a:buNone/>
            </a:pPr>
            <a:endParaRPr lang="en-US" dirty="0"/>
          </a:p>
          <a:p>
            <a:pPr marL="0" indent="0">
              <a:buNone/>
            </a:pPr>
            <a:r>
              <a:rPr lang="en-US" b="1" dirty="0">
                <a:solidFill>
                  <a:srgbClr val="FF4719"/>
                </a:solidFill>
                <a:latin typeface="Noto Sans"/>
                <a:ea typeface="Noto Sans"/>
                <a:cs typeface="Noto Sans"/>
              </a:rPr>
              <a:t>Example 2:</a:t>
            </a:r>
            <a:endParaRPr lang="en-US" dirty="0">
              <a:solidFill>
                <a:srgbClr val="000000"/>
              </a:solidFill>
              <a:latin typeface="Noto Sans"/>
              <a:ea typeface="Noto Sans"/>
              <a:cs typeface="Noto Sans"/>
            </a:endParaRPr>
          </a:p>
          <a:p>
            <a:r>
              <a:rPr lang="en-US" dirty="0">
                <a:latin typeface="Noto Sans"/>
                <a:ea typeface="Noto Sans"/>
                <a:cs typeface="Noto Sans"/>
              </a:rPr>
              <a:t>Client: "I don’t have time to exercise with my schedule."</a:t>
            </a:r>
          </a:p>
          <a:p>
            <a:r>
              <a:rPr lang="en-US" dirty="0">
                <a:latin typeface="Noto Sans"/>
                <a:ea typeface="Noto Sans"/>
                <a:cs typeface="Noto Sans"/>
              </a:rPr>
              <a:t>Counselor: "Your schedule is packed, and finding time for exercise feels impossible. Let’s brainstorm small changes that might fit your routine."</a:t>
            </a:r>
          </a:p>
          <a:p>
            <a:endParaRPr lang="en-US" dirty="0"/>
          </a:p>
        </p:txBody>
      </p:sp>
      <p:sp>
        <p:nvSpPr>
          <p:cNvPr id="3" name="Title 2">
            <a:extLst>
              <a:ext uri="{FF2B5EF4-FFF2-40B4-BE49-F238E27FC236}">
                <a16:creationId xmlns:a16="http://schemas.microsoft.com/office/drawing/2014/main" id="{6DC76896-5E22-C3A2-CD5E-41B726615E6D}"/>
              </a:ext>
            </a:extLst>
          </p:cNvPr>
          <p:cNvSpPr>
            <a:spLocks noGrp="1"/>
          </p:cNvSpPr>
          <p:nvPr>
            <p:ph type="title"/>
          </p:nvPr>
        </p:nvSpPr>
        <p:spPr/>
        <p:txBody>
          <a:bodyPr/>
          <a:lstStyle/>
          <a:p>
            <a:r>
              <a:rPr lang="en-US" dirty="0">
                <a:latin typeface="Noto Sans"/>
                <a:ea typeface="Noto Sans"/>
                <a:cs typeface="Noto Sans"/>
              </a:rPr>
              <a:t>Examples of Rolling with Resistance</a:t>
            </a:r>
            <a:endParaRPr lang="en-US" dirty="0"/>
          </a:p>
        </p:txBody>
      </p:sp>
    </p:spTree>
    <p:extLst>
      <p:ext uri="{BB962C8B-B14F-4D97-AF65-F5344CB8AC3E}">
        <p14:creationId xmlns:p14="http://schemas.microsoft.com/office/powerpoint/2010/main" val="2914616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2A6014-22E8-D706-6234-3A5FEA11AE9A}"/>
              </a:ext>
            </a:extLst>
          </p:cNvPr>
          <p:cNvSpPr>
            <a:spLocks noGrp="1"/>
          </p:cNvSpPr>
          <p:nvPr>
            <p:ph type="title"/>
          </p:nvPr>
        </p:nvSpPr>
        <p:spPr/>
        <p:txBody>
          <a:bodyPr/>
          <a:lstStyle/>
          <a:p>
            <a:r>
              <a:rPr lang="en-US" dirty="0">
                <a:latin typeface="Noto Sans"/>
                <a:ea typeface="Noto Sans"/>
                <a:cs typeface="Noto Sans"/>
              </a:rPr>
              <a:t>Strategy 4: Supporting Self-Efficacy</a:t>
            </a:r>
            <a:endParaRPr lang="en-US" dirty="0"/>
          </a:p>
        </p:txBody>
      </p:sp>
      <p:sp>
        <p:nvSpPr>
          <p:cNvPr id="5" name="Content Placeholder 1">
            <a:extLst>
              <a:ext uri="{FF2B5EF4-FFF2-40B4-BE49-F238E27FC236}">
                <a16:creationId xmlns:a16="http://schemas.microsoft.com/office/drawing/2014/main" id="{CD44403A-8CCE-7FB2-8C6E-D697F8C508B4}"/>
              </a:ext>
            </a:extLst>
          </p:cNvPr>
          <p:cNvSpPr txBox="1">
            <a:spLocks/>
          </p:cNvSpPr>
          <p:nvPr/>
        </p:nvSpPr>
        <p:spPr>
          <a:xfrm>
            <a:off x="276460" y="1205503"/>
            <a:ext cx="4486637" cy="3472694"/>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i="1" dirty="0">
                <a:latin typeface="Noto Sans"/>
                <a:ea typeface="Noto Sans"/>
                <a:cs typeface="Noto Sans"/>
              </a:rPr>
              <a:t>What is it?</a:t>
            </a:r>
            <a:r>
              <a:rPr lang="en-US" dirty="0">
                <a:latin typeface="Noto Sans"/>
                <a:ea typeface="Noto Sans"/>
                <a:cs typeface="Noto Sans"/>
              </a:rPr>
              <a:t> Self-efficacy refers to the </a:t>
            </a:r>
            <a:r>
              <a:rPr lang="en-US" b="1" dirty="0">
                <a:latin typeface="Noto Sans"/>
                <a:ea typeface="Noto Sans"/>
                <a:cs typeface="Noto Sans"/>
              </a:rPr>
              <a:t>client’s belief in their ability to make and sustain changes.</a:t>
            </a:r>
            <a:r>
              <a:rPr lang="en-US" dirty="0">
                <a:latin typeface="Noto Sans"/>
                <a:ea typeface="Noto Sans"/>
                <a:cs typeface="Noto Sans"/>
              </a:rPr>
              <a:t> Building self-efficacy is central to MI, as it empowers clients to take ownership of their journey.</a:t>
            </a:r>
            <a:endParaRPr lang="en-US" b="1" dirty="0">
              <a:latin typeface="Noto Sans"/>
              <a:ea typeface="Noto Sans"/>
              <a:cs typeface="Noto Sans"/>
            </a:endParaRPr>
          </a:p>
          <a:p>
            <a:pPr marL="0" indent="0">
              <a:buFont typeface="Arial" panose="020B0604020202020204" pitchFamily="34" charset="0"/>
              <a:buNone/>
            </a:pPr>
            <a:endParaRPr lang="en-US" dirty="0">
              <a:latin typeface="Noto Sans"/>
              <a:ea typeface="Noto Sans"/>
              <a:cs typeface="Noto Sans"/>
            </a:endParaRPr>
          </a:p>
          <a:p>
            <a:r>
              <a:rPr lang="en-US" i="1" dirty="0">
                <a:latin typeface="Noto Sans"/>
                <a:ea typeface="Noto Sans"/>
                <a:cs typeface="Noto Sans"/>
              </a:rPr>
              <a:t>Why is it important? </a:t>
            </a:r>
            <a:r>
              <a:rPr lang="en-US" dirty="0">
                <a:latin typeface="Noto Sans"/>
                <a:ea typeface="Noto Sans"/>
                <a:cs typeface="Noto Sans"/>
              </a:rPr>
              <a:t>Clients are </a:t>
            </a:r>
            <a:r>
              <a:rPr lang="en-US" b="1" dirty="0">
                <a:latin typeface="Noto Sans"/>
                <a:ea typeface="Noto Sans"/>
                <a:cs typeface="Noto Sans"/>
              </a:rPr>
              <a:t>more likely to engage in change</a:t>
            </a:r>
            <a:r>
              <a:rPr lang="en-US" dirty="0">
                <a:latin typeface="Noto Sans"/>
                <a:ea typeface="Noto Sans"/>
                <a:cs typeface="Noto Sans"/>
              </a:rPr>
              <a:t> when </a:t>
            </a:r>
            <a:r>
              <a:rPr lang="en-US" b="1" dirty="0">
                <a:latin typeface="Noto Sans"/>
                <a:ea typeface="Noto Sans"/>
                <a:cs typeface="Noto Sans"/>
              </a:rPr>
              <a:t>they feel confident</a:t>
            </a:r>
            <a:r>
              <a:rPr lang="en-US" dirty="0">
                <a:latin typeface="Noto Sans"/>
                <a:ea typeface="Noto Sans"/>
                <a:cs typeface="Noto Sans"/>
              </a:rPr>
              <a:t> in their ability to succeed.</a:t>
            </a:r>
            <a:endParaRPr lang="en-US" b="1" dirty="0">
              <a:latin typeface="Noto Sans"/>
              <a:ea typeface="Noto Sans"/>
              <a:cs typeface="Noto Sans"/>
            </a:endParaRPr>
          </a:p>
          <a:p>
            <a:endParaRPr lang="en-US" dirty="0"/>
          </a:p>
        </p:txBody>
      </p:sp>
      <p:pic>
        <p:nvPicPr>
          <p:cNvPr id="2" name="Picture 1" descr="Self-Efficacy: Definition, Health Effects, and How to Boost Yours">
            <a:extLst>
              <a:ext uri="{FF2B5EF4-FFF2-40B4-BE49-F238E27FC236}">
                <a16:creationId xmlns:a16="http://schemas.microsoft.com/office/drawing/2014/main" id="{A34F61C2-C9D3-9541-D240-84B84645A4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97875" y="1358941"/>
            <a:ext cx="5238990" cy="2939245"/>
          </a:xfrm>
          <a:prstGeom prst="rect">
            <a:avLst/>
          </a:prstGeom>
        </p:spPr>
      </p:pic>
    </p:spTree>
    <p:extLst>
      <p:ext uri="{BB962C8B-B14F-4D97-AF65-F5344CB8AC3E}">
        <p14:creationId xmlns:p14="http://schemas.microsoft.com/office/powerpoint/2010/main" val="2029019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9CE74BE-9A0E-1121-C175-60F8AEAED2AA}"/>
              </a:ext>
            </a:extLst>
          </p:cNvPr>
          <p:cNvSpPr>
            <a:spLocks noGrp="1"/>
          </p:cNvSpPr>
          <p:nvPr>
            <p:ph idx="1"/>
          </p:nvPr>
        </p:nvSpPr>
        <p:spPr>
          <a:xfrm>
            <a:off x="507955" y="1219971"/>
            <a:ext cx="4327485" cy="3443757"/>
          </a:xfrm>
        </p:spPr>
        <p:txBody>
          <a:bodyPr vert="horz" lIns="91440" tIns="45720" rIns="91440" bIns="45720" rtlCol="0" anchor="t">
            <a:normAutofit/>
          </a:bodyPr>
          <a:lstStyle/>
          <a:p>
            <a:r>
              <a:rPr lang="en-US" i="1" dirty="0">
                <a:latin typeface="Noto Sans"/>
                <a:ea typeface="Noto Sans"/>
                <a:cs typeface="Noto Sans"/>
              </a:rPr>
              <a:t>Highlight Past Successes:</a:t>
            </a:r>
            <a:r>
              <a:rPr lang="en-US" dirty="0">
                <a:latin typeface="Noto Sans"/>
                <a:ea typeface="Noto Sans"/>
                <a:cs typeface="Noto Sans"/>
              </a:rPr>
              <a:t> Remind clients of previous achievements, even small ones, to boost their confidence.</a:t>
            </a:r>
          </a:p>
          <a:p>
            <a:r>
              <a:rPr lang="en-US" i="1" dirty="0">
                <a:latin typeface="Noto Sans"/>
                <a:ea typeface="Noto Sans"/>
                <a:cs typeface="Noto Sans"/>
              </a:rPr>
              <a:t>Offer Affirmations: </a:t>
            </a:r>
            <a:r>
              <a:rPr lang="en-US" dirty="0">
                <a:latin typeface="Noto Sans"/>
                <a:ea typeface="Noto Sans"/>
                <a:cs typeface="Noto Sans"/>
              </a:rPr>
              <a:t>Recognize and celebrate the client’s strengths, efforts, and progress.</a:t>
            </a:r>
          </a:p>
          <a:p>
            <a:r>
              <a:rPr lang="en-US" i="1" dirty="0">
                <a:latin typeface="Noto Sans"/>
                <a:ea typeface="Noto Sans"/>
                <a:cs typeface="Noto Sans"/>
              </a:rPr>
              <a:t>Focus on Strengths:</a:t>
            </a:r>
            <a:r>
              <a:rPr lang="en-US" dirty="0">
                <a:latin typeface="Noto Sans"/>
                <a:ea typeface="Noto Sans"/>
                <a:cs typeface="Noto Sans"/>
              </a:rPr>
              <a:t> Shift the narrative from deficits to capabilities, emphasizing what the client can do rather than what they cannot.</a:t>
            </a:r>
          </a:p>
          <a:p>
            <a:endParaRPr lang="en-US" dirty="0"/>
          </a:p>
        </p:txBody>
      </p:sp>
      <p:sp>
        <p:nvSpPr>
          <p:cNvPr id="3" name="Title 2">
            <a:extLst>
              <a:ext uri="{FF2B5EF4-FFF2-40B4-BE49-F238E27FC236}">
                <a16:creationId xmlns:a16="http://schemas.microsoft.com/office/drawing/2014/main" id="{E4D98675-8DAA-0072-E578-401EFF1E3523}"/>
              </a:ext>
            </a:extLst>
          </p:cNvPr>
          <p:cNvSpPr>
            <a:spLocks noGrp="1"/>
          </p:cNvSpPr>
          <p:nvPr>
            <p:ph type="title"/>
          </p:nvPr>
        </p:nvSpPr>
        <p:spPr/>
        <p:txBody>
          <a:bodyPr/>
          <a:lstStyle/>
          <a:p>
            <a:r>
              <a:rPr lang="en-US" dirty="0">
                <a:latin typeface="Noto Sans"/>
                <a:ea typeface="Noto Sans"/>
                <a:cs typeface="Noto Sans"/>
              </a:rPr>
              <a:t>Key Techniques to Supporting Self-Efficacy</a:t>
            </a:r>
            <a:endParaRPr lang="en-US" dirty="0"/>
          </a:p>
        </p:txBody>
      </p:sp>
      <p:pic>
        <p:nvPicPr>
          <p:cNvPr id="4" name="Picture 3" descr="Focus On Your Strengths, Not Your Weaknesses | womenlestweforget">
            <a:extLst>
              <a:ext uri="{FF2B5EF4-FFF2-40B4-BE49-F238E27FC236}">
                <a16:creationId xmlns:a16="http://schemas.microsoft.com/office/drawing/2014/main" id="{7A0CA279-FC4C-DC84-15B9-EB0EFB5A56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97033" y="1287254"/>
            <a:ext cx="2858945" cy="3263473"/>
          </a:xfrm>
          <a:prstGeom prst="rect">
            <a:avLst/>
          </a:prstGeom>
        </p:spPr>
      </p:pic>
    </p:spTree>
    <p:extLst>
      <p:ext uri="{BB962C8B-B14F-4D97-AF65-F5344CB8AC3E}">
        <p14:creationId xmlns:p14="http://schemas.microsoft.com/office/powerpoint/2010/main" val="1197661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CDAA63-FB43-DA54-6993-EB8B67121D47}"/>
              </a:ext>
            </a:extLst>
          </p:cNvPr>
          <p:cNvSpPr>
            <a:spLocks noGrp="1"/>
          </p:cNvSpPr>
          <p:nvPr>
            <p:ph idx="1"/>
          </p:nvPr>
        </p:nvSpPr>
        <p:spPr>
          <a:xfrm>
            <a:off x="630936" y="1133162"/>
            <a:ext cx="7886700" cy="3595674"/>
          </a:xfrm>
        </p:spPr>
        <p:txBody>
          <a:bodyPr vert="horz" lIns="91440" tIns="45720" rIns="91440" bIns="45720" rtlCol="0" anchor="t">
            <a:normAutofit fontScale="92500" lnSpcReduction="10000"/>
          </a:bodyPr>
          <a:lstStyle/>
          <a:p>
            <a:pPr marL="0" indent="0">
              <a:buNone/>
            </a:pPr>
            <a:r>
              <a:rPr lang="en-US" b="1" dirty="0">
                <a:solidFill>
                  <a:srgbClr val="FF4719"/>
                </a:solidFill>
                <a:latin typeface="Noto Sans"/>
                <a:ea typeface="Noto Sans"/>
                <a:cs typeface="Noto Sans"/>
              </a:rPr>
              <a:t>Example 1</a:t>
            </a:r>
          </a:p>
          <a:p>
            <a:pPr marL="0" indent="0">
              <a:buNone/>
            </a:pPr>
            <a:r>
              <a:rPr lang="en-US" dirty="0">
                <a:latin typeface="Noto Sans"/>
                <a:ea typeface="Noto Sans"/>
                <a:cs typeface="Noto Sans"/>
              </a:rPr>
              <a:t>Counselor: "You’ve already made a lot of progress by coming here today and opening up about your challenges. That takes courage."</a:t>
            </a:r>
          </a:p>
          <a:p>
            <a:pPr marL="0" indent="0">
              <a:buNone/>
            </a:pPr>
            <a:endParaRPr lang="en-US" dirty="0">
              <a:latin typeface="Noto Sans"/>
              <a:ea typeface="Noto Sans"/>
              <a:cs typeface="Noto Sans"/>
            </a:endParaRPr>
          </a:p>
          <a:p>
            <a:pPr marL="0" indent="0">
              <a:buNone/>
            </a:pPr>
            <a:r>
              <a:rPr lang="en-US" b="1" dirty="0">
                <a:solidFill>
                  <a:srgbClr val="FF4719"/>
                </a:solidFill>
                <a:latin typeface="Noto Sans"/>
                <a:ea typeface="Noto Sans"/>
                <a:cs typeface="Noto Sans"/>
              </a:rPr>
              <a:t>Example 2</a:t>
            </a:r>
          </a:p>
          <a:p>
            <a:pPr marL="0" indent="0">
              <a:buNone/>
            </a:pPr>
            <a:r>
              <a:rPr lang="en-US" dirty="0">
                <a:latin typeface="Noto Sans"/>
                <a:ea typeface="Noto Sans"/>
                <a:cs typeface="Noto Sans"/>
              </a:rPr>
              <a:t>Counselor: "Last year, you successfully reduced your alcohol consumption for two months. What helped you stay on track during that time?"</a:t>
            </a:r>
          </a:p>
          <a:p>
            <a:pPr marL="0" indent="0">
              <a:buNone/>
            </a:pPr>
            <a:endParaRPr lang="en-US" dirty="0">
              <a:latin typeface="Noto Sans"/>
              <a:ea typeface="Noto Sans"/>
              <a:cs typeface="Noto Sans"/>
            </a:endParaRPr>
          </a:p>
          <a:p>
            <a:pPr marL="0" indent="0">
              <a:buNone/>
            </a:pPr>
            <a:r>
              <a:rPr lang="en-US" b="1" dirty="0">
                <a:solidFill>
                  <a:srgbClr val="FF4719"/>
                </a:solidFill>
                <a:latin typeface="Noto Sans"/>
                <a:ea typeface="Noto Sans"/>
                <a:cs typeface="Noto Sans"/>
              </a:rPr>
              <a:t>Example 3</a:t>
            </a:r>
          </a:p>
          <a:p>
            <a:pPr marL="0" indent="0">
              <a:buNone/>
            </a:pPr>
            <a:r>
              <a:rPr lang="en-US" dirty="0">
                <a:latin typeface="Noto Sans"/>
                <a:ea typeface="Noto Sans"/>
                <a:cs typeface="Noto Sans"/>
              </a:rPr>
              <a:t>Counselor: "You’ve told me that you’re good at planning ahead. How can we use that skill to help you reach your goal?"</a:t>
            </a:r>
          </a:p>
          <a:p>
            <a:endParaRPr lang="en-US" dirty="0"/>
          </a:p>
        </p:txBody>
      </p:sp>
      <p:sp>
        <p:nvSpPr>
          <p:cNvPr id="3" name="Title 2">
            <a:extLst>
              <a:ext uri="{FF2B5EF4-FFF2-40B4-BE49-F238E27FC236}">
                <a16:creationId xmlns:a16="http://schemas.microsoft.com/office/drawing/2014/main" id="{C65550A4-C63F-450F-D214-616A14A3036B}"/>
              </a:ext>
            </a:extLst>
          </p:cNvPr>
          <p:cNvSpPr>
            <a:spLocks noGrp="1"/>
          </p:cNvSpPr>
          <p:nvPr>
            <p:ph type="title"/>
          </p:nvPr>
        </p:nvSpPr>
        <p:spPr/>
        <p:txBody>
          <a:bodyPr/>
          <a:lstStyle/>
          <a:p>
            <a:r>
              <a:rPr lang="en-US" dirty="0">
                <a:latin typeface="Noto Sans"/>
                <a:ea typeface="Noto Sans"/>
                <a:cs typeface="Noto Sans"/>
              </a:rPr>
              <a:t>Examples of Supporting Self-Efficacy</a:t>
            </a:r>
            <a:endParaRPr lang="en-US" dirty="0"/>
          </a:p>
        </p:txBody>
      </p:sp>
    </p:spTree>
    <p:extLst>
      <p:ext uri="{BB962C8B-B14F-4D97-AF65-F5344CB8AC3E}">
        <p14:creationId xmlns:p14="http://schemas.microsoft.com/office/powerpoint/2010/main" val="12241342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Motivational Interviewing: A Bad Example (Presenter: Alan Lyme)">
            <a:hlinkClick r:id="" action="ppaction://media"/>
            <a:extLst>
              <a:ext uri="{FF2B5EF4-FFF2-40B4-BE49-F238E27FC236}">
                <a16:creationId xmlns:a16="http://schemas.microsoft.com/office/drawing/2014/main" id="{2584193C-7F6F-2593-2FC7-E42087D8CB6B}"/>
              </a:ext>
            </a:extLst>
          </p:cNvPr>
          <p:cNvPicPr>
            <a:picLocks noGrp="1" noRot="1" noChangeAspect="1"/>
          </p:cNvPicPr>
          <p:nvPr>
            <p:ph idx="1"/>
            <a:videoFile r:link="rId1"/>
          </p:nvPr>
        </p:nvPicPr>
        <p:blipFill>
          <a:blip r:embed="rId3"/>
          <a:stretch>
            <a:fillRect/>
          </a:stretch>
        </p:blipFill>
        <p:spPr>
          <a:xfrm>
            <a:off x="1190799" y="1031526"/>
            <a:ext cx="6114202" cy="3478778"/>
          </a:xfrm>
        </p:spPr>
      </p:pic>
      <p:sp>
        <p:nvSpPr>
          <p:cNvPr id="3" name="Title 2">
            <a:extLst>
              <a:ext uri="{FF2B5EF4-FFF2-40B4-BE49-F238E27FC236}">
                <a16:creationId xmlns:a16="http://schemas.microsoft.com/office/drawing/2014/main" id="{99C4A359-A177-16D3-BC0E-70C3BAAA8A0D}"/>
              </a:ext>
            </a:extLst>
          </p:cNvPr>
          <p:cNvSpPr>
            <a:spLocks noGrp="1"/>
          </p:cNvSpPr>
          <p:nvPr>
            <p:ph type="title"/>
          </p:nvPr>
        </p:nvSpPr>
        <p:spPr/>
        <p:txBody>
          <a:bodyPr/>
          <a:lstStyle/>
          <a:p>
            <a:r>
              <a:rPr lang="en-US" dirty="0">
                <a:latin typeface="Noto Sans"/>
                <a:ea typeface="Noto Sans"/>
                <a:cs typeface="Noto Sans"/>
              </a:rPr>
              <a:t>MI: A Bad Example</a:t>
            </a:r>
            <a:endParaRPr lang="en-US" dirty="0"/>
          </a:p>
        </p:txBody>
      </p:sp>
      <p:sp>
        <p:nvSpPr>
          <p:cNvPr id="6" name="TextBox 5">
            <a:extLst>
              <a:ext uri="{FF2B5EF4-FFF2-40B4-BE49-F238E27FC236}">
                <a16:creationId xmlns:a16="http://schemas.microsoft.com/office/drawing/2014/main" id="{3C5FF901-A48C-237B-D9FF-6B84C898DCFA}"/>
              </a:ext>
            </a:extLst>
          </p:cNvPr>
          <p:cNvSpPr txBox="1"/>
          <p:nvPr/>
        </p:nvSpPr>
        <p:spPr>
          <a:xfrm>
            <a:off x="2379944" y="4564172"/>
            <a:ext cx="728858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latin typeface="Noto Sans"/>
                <a:ea typeface="Noto Sans"/>
                <a:cs typeface="Noto Sans"/>
              </a:rPr>
              <a:t>From </a:t>
            </a:r>
            <a:r>
              <a:rPr lang="en-US" sz="1100" dirty="0" err="1">
                <a:latin typeface="Noto Sans"/>
                <a:ea typeface="Noto Sans"/>
                <a:cs typeface="Noto Sans"/>
              </a:rPr>
              <a:t>TheIRETAchannel</a:t>
            </a:r>
            <a:r>
              <a:rPr lang="en-US" sz="1100" dirty="0">
                <a:latin typeface="Noto Sans"/>
                <a:ea typeface="Noto Sans"/>
                <a:cs typeface="Noto Sans"/>
              </a:rPr>
              <a:t>: Institute for Research, Education, and Training in Addictions</a:t>
            </a:r>
          </a:p>
        </p:txBody>
      </p:sp>
      <p:sp>
        <p:nvSpPr>
          <p:cNvPr id="2" name="TextBox 1">
            <a:extLst>
              <a:ext uri="{FF2B5EF4-FFF2-40B4-BE49-F238E27FC236}">
                <a16:creationId xmlns:a16="http://schemas.microsoft.com/office/drawing/2014/main" id="{A10073BA-D701-D70D-5B23-3A664BF13730}"/>
              </a:ext>
            </a:extLst>
          </p:cNvPr>
          <p:cNvSpPr txBox="1"/>
          <p:nvPr/>
        </p:nvSpPr>
        <p:spPr>
          <a:xfrm>
            <a:off x="7600167" y="1849938"/>
            <a:ext cx="1420138"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latin typeface="Noto Sans"/>
                <a:ea typeface="Noto Sans"/>
                <a:cs typeface="Noto Sans"/>
              </a:rPr>
              <a:t>What did not go well? What should he have done instead?</a:t>
            </a:r>
            <a:endParaRPr lang="en-US" sz="1400"/>
          </a:p>
        </p:txBody>
      </p:sp>
    </p:spTree>
    <p:extLst>
      <p:ext uri="{BB962C8B-B14F-4D97-AF65-F5344CB8AC3E}">
        <p14:creationId xmlns:p14="http://schemas.microsoft.com/office/powerpoint/2010/main" val="3423662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Motivational Interviewing - Good Example - Alan Lyme">
            <a:hlinkClick r:id="" action="ppaction://media"/>
            <a:extLst>
              <a:ext uri="{FF2B5EF4-FFF2-40B4-BE49-F238E27FC236}">
                <a16:creationId xmlns:a16="http://schemas.microsoft.com/office/drawing/2014/main" id="{8606ECBB-D459-E8C3-4835-F4BBC3754EFC}"/>
              </a:ext>
            </a:extLst>
          </p:cNvPr>
          <p:cNvPicPr>
            <a:picLocks noGrp="1" noRot="1" noChangeAspect="1"/>
          </p:cNvPicPr>
          <p:nvPr>
            <p:ph idx="1"/>
            <a:videoFile r:link="rId1"/>
          </p:nvPr>
        </p:nvPicPr>
        <p:blipFill>
          <a:blip r:embed="rId3"/>
          <a:stretch>
            <a:fillRect/>
          </a:stretch>
        </p:blipFill>
        <p:spPr>
          <a:xfrm>
            <a:off x="1284744" y="968897"/>
            <a:ext cx="6388209" cy="3611867"/>
          </a:xfrm>
        </p:spPr>
      </p:pic>
      <p:sp>
        <p:nvSpPr>
          <p:cNvPr id="3" name="Title 2">
            <a:extLst>
              <a:ext uri="{FF2B5EF4-FFF2-40B4-BE49-F238E27FC236}">
                <a16:creationId xmlns:a16="http://schemas.microsoft.com/office/drawing/2014/main" id="{657A549F-BCA4-4C21-9F3F-EB4853C516B0}"/>
              </a:ext>
            </a:extLst>
          </p:cNvPr>
          <p:cNvSpPr>
            <a:spLocks noGrp="1"/>
          </p:cNvSpPr>
          <p:nvPr>
            <p:ph type="title"/>
          </p:nvPr>
        </p:nvSpPr>
        <p:spPr/>
        <p:txBody>
          <a:bodyPr/>
          <a:lstStyle/>
          <a:p>
            <a:r>
              <a:rPr lang="en-US" dirty="0">
                <a:latin typeface="Noto Sans"/>
                <a:ea typeface="Noto Sans"/>
                <a:cs typeface="Noto Sans"/>
              </a:rPr>
              <a:t>MI: A Good Example</a:t>
            </a:r>
            <a:endParaRPr lang="en-US" dirty="0"/>
          </a:p>
        </p:txBody>
      </p:sp>
      <p:sp>
        <p:nvSpPr>
          <p:cNvPr id="5" name="TextBox 4">
            <a:extLst>
              <a:ext uri="{FF2B5EF4-FFF2-40B4-BE49-F238E27FC236}">
                <a16:creationId xmlns:a16="http://schemas.microsoft.com/office/drawing/2014/main" id="{86F41683-E317-5595-2CDF-7E47560308A8}"/>
              </a:ext>
            </a:extLst>
          </p:cNvPr>
          <p:cNvSpPr txBox="1"/>
          <p:nvPr/>
        </p:nvSpPr>
        <p:spPr>
          <a:xfrm>
            <a:off x="2411259" y="4689432"/>
            <a:ext cx="728858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latin typeface="Noto Sans"/>
                <a:ea typeface="Noto Sans"/>
                <a:cs typeface="Noto Sans"/>
              </a:rPr>
              <a:t>From </a:t>
            </a:r>
            <a:r>
              <a:rPr lang="en-US" sz="1100" dirty="0" err="1">
                <a:latin typeface="Noto Sans"/>
                <a:ea typeface="Noto Sans"/>
                <a:cs typeface="Noto Sans"/>
              </a:rPr>
              <a:t>TheIRETAchannel</a:t>
            </a:r>
            <a:r>
              <a:rPr lang="en-US" sz="1100" dirty="0">
                <a:latin typeface="Noto Sans"/>
                <a:ea typeface="Noto Sans"/>
                <a:cs typeface="Noto Sans"/>
              </a:rPr>
              <a:t>: Institute for Research, Education, and Training in Addictions</a:t>
            </a:r>
          </a:p>
        </p:txBody>
      </p:sp>
      <p:sp>
        <p:nvSpPr>
          <p:cNvPr id="6" name="TextBox 5">
            <a:extLst>
              <a:ext uri="{FF2B5EF4-FFF2-40B4-BE49-F238E27FC236}">
                <a16:creationId xmlns:a16="http://schemas.microsoft.com/office/drawing/2014/main" id="{BC7A023D-0692-D6BF-51AC-AE95767198F5}"/>
              </a:ext>
            </a:extLst>
          </p:cNvPr>
          <p:cNvSpPr txBox="1"/>
          <p:nvPr/>
        </p:nvSpPr>
        <p:spPr>
          <a:xfrm>
            <a:off x="7748914" y="2186575"/>
            <a:ext cx="1545399"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latin typeface="Noto Sans"/>
                <a:ea typeface="Noto Sans"/>
                <a:cs typeface="Noto Sans"/>
              </a:rPr>
              <a:t>Write down examples of best practices of MI that he does.</a:t>
            </a:r>
          </a:p>
        </p:txBody>
      </p:sp>
    </p:spTree>
    <p:extLst>
      <p:ext uri="{BB962C8B-B14F-4D97-AF65-F5344CB8AC3E}">
        <p14:creationId xmlns:p14="http://schemas.microsoft.com/office/powerpoint/2010/main" val="873741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a:latin typeface="Noto Sans"/>
                <a:ea typeface="Noto Sans"/>
                <a:cs typeface="Noto Sans"/>
              </a:rPr>
              <a:t>Brain (&amp; Bathroom) Break</a:t>
            </a:r>
            <a:endParaRPr lang="en-US"/>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a:latin typeface="Noto Sans"/>
                <a:ea typeface="Noto Sans"/>
                <a:cs typeface="Noto Sans"/>
              </a:rPr>
              <a:t>Let's reconvene in 5 minutes.</a:t>
            </a:r>
            <a:endParaRPr lang="en-US"/>
          </a:p>
        </p:txBody>
      </p:sp>
    </p:spTree>
    <p:extLst>
      <p:ext uri="{BB962C8B-B14F-4D97-AF65-F5344CB8AC3E}">
        <p14:creationId xmlns:p14="http://schemas.microsoft.com/office/powerpoint/2010/main" val="9626476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BE80A0-8BF7-868B-A3E6-0ACCA0B21D64}"/>
              </a:ext>
            </a:extLst>
          </p:cNvPr>
          <p:cNvSpPr>
            <a:spLocks noGrp="1"/>
          </p:cNvSpPr>
          <p:nvPr>
            <p:ph type="title"/>
          </p:nvPr>
        </p:nvSpPr>
        <p:spPr/>
        <p:txBody>
          <a:bodyPr/>
          <a:lstStyle/>
          <a:p>
            <a:r>
              <a:rPr lang="en-US" dirty="0">
                <a:latin typeface="Noto Sans"/>
                <a:ea typeface="Noto Sans"/>
                <a:cs typeface="Noto Sans"/>
              </a:rPr>
              <a:t>Key Takeaways from MI</a:t>
            </a:r>
            <a:endParaRPr lang="en-US" dirty="0"/>
          </a:p>
        </p:txBody>
      </p:sp>
      <p:sp>
        <p:nvSpPr>
          <p:cNvPr id="5" name="Content Placeholder 1">
            <a:extLst>
              <a:ext uri="{FF2B5EF4-FFF2-40B4-BE49-F238E27FC236}">
                <a16:creationId xmlns:a16="http://schemas.microsoft.com/office/drawing/2014/main" id="{B380FA3C-FFCD-6E04-8C42-AD987865B39F}"/>
              </a:ext>
            </a:extLst>
          </p:cNvPr>
          <p:cNvSpPr txBox="1">
            <a:spLocks/>
          </p:cNvSpPr>
          <p:nvPr/>
        </p:nvSpPr>
        <p:spPr>
          <a:xfrm>
            <a:off x="225822" y="1147630"/>
            <a:ext cx="4269613" cy="3422055"/>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System Font Regular"/>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a:buFont typeface="Arial" panose="020B0604020202020204" pitchFamily="34" charset="0"/>
              <a:buAutoNum type="arabicPeriod"/>
            </a:pPr>
            <a:r>
              <a:rPr lang="en-US" sz="1600" b="1">
                <a:latin typeface="Noto Sans"/>
                <a:ea typeface="Noto Sans"/>
                <a:cs typeface="Noto Sans"/>
              </a:rPr>
              <a:t>Express Empathy: </a:t>
            </a:r>
            <a:r>
              <a:rPr lang="en-US" sz="1600">
                <a:latin typeface="Noto Sans"/>
                <a:ea typeface="Noto Sans"/>
                <a:cs typeface="Noto Sans"/>
              </a:rPr>
              <a:t>Build rapport and trust through active listening and validation.</a:t>
            </a:r>
          </a:p>
          <a:p>
            <a:pPr marL="342900" indent="-342900">
              <a:buFont typeface="Arial" panose="020B0604020202020204" pitchFamily="34" charset="0"/>
              <a:buAutoNum type="arabicPeriod"/>
            </a:pPr>
            <a:r>
              <a:rPr lang="en-US" sz="1600" b="1">
                <a:latin typeface="Noto Sans"/>
                <a:ea typeface="Noto Sans"/>
                <a:cs typeface="Noto Sans"/>
              </a:rPr>
              <a:t>Develop Discrepancy:</a:t>
            </a:r>
            <a:r>
              <a:rPr lang="en-US" sz="1600">
                <a:latin typeface="Noto Sans"/>
                <a:ea typeface="Noto Sans"/>
                <a:cs typeface="Noto Sans"/>
              </a:rPr>
              <a:t> Gently highlight gaps between current behaviors and personal goals.</a:t>
            </a:r>
          </a:p>
          <a:p>
            <a:pPr marL="342900" indent="-342900">
              <a:buFont typeface="Arial" panose="020B0604020202020204" pitchFamily="34" charset="0"/>
              <a:buAutoNum type="arabicPeriod"/>
            </a:pPr>
            <a:r>
              <a:rPr lang="en-US" sz="1600" b="1">
                <a:latin typeface="Noto Sans"/>
                <a:ea typeface="Noto Sans"/>
                <a:cs typeface="Noto Sans"/>
              </a:rPr>
              <a:t>Roll with Resistance:</a:t>
            </a:r>
            <a:r>
              <a:rPr lang="en-US" sz="1600">
                <a:latin typeface="Noto Sans"/>
                <a:ea typeface="Noto Sans"/>
                <a:cs typeface="Noto Sans"/>
              </a:rPr>
              <a:t> Avoid confrontation and work collaboratively with client hesitations.</a:t>
            </a:r>
          </a:p>
          <a:p>
            <a:pPr marL="342900" indent="-342900">
              <a:buFont typeface="Arial" panose="020B0604020202020204" pitchFamily="34" charset="0"/>
              <a:buAutoNum type="arabicPeriod"/>
            </a:pPr>
            <a:r>
              <a:rPr lang="en-US" sz="1600" b="1" dirty="0">
                <a:latin typeface="Noto Sans"/>
                <a:ea typeface="Noto Sans"/>
                <a:cs typeface="Noto Sans"/>
              </a:rPr>
              <a:t>Support Self-Efficacy:</a:t>
            </a:r>
            <a:r>
              <a:rPr lang="en-US" sz="1600" dirty="0">
                <a:latin typeface="Noto Sans"/>
                <a:ea typeface="Noto Sans"/>
                <a:cs typeface="Noto Sans"/>
              </a:rPr>
              <a:t> Empower clients by focusing on their strengths and building their confidence.</a:t>
            </a:r>
          </a:p>
          <a:p>
            <a:pPr>
              <a:buFont typeface="Arial" panose="020B0604020202020204" pitchFamily="34" charset="0"/>
              <a:buAutoNum type="arabicPeriod"/>
            </a:pPr>
            <a:endParaRPr lang="en-US" sz="1600" dirty="0"/>
          </a:p>
        </p:txBody>
      </p:sp>
      <p:pic>
        <p:nvPicPr>
          <p:cNvPr id="8" name="Picture 7" descr="Motivational interviewing | TPT">
            <a:extLst>
              <a:ext uri="{FF2B5EF4-FFF2-40B4-BE49-F238E27FC236}">
                <a16:creationId xmlns:a16="http://schemas.microsoft.com/office/drawing/2014/main" id="{7EDA09BD-D48F-9BB2-2B18-3F57D5A56AF0}"/>
              </a:ext>
            </a:extLst>
          </p:cNvPr>
          <p:cNvPicPr>
            <a:picLocks noChangeAspect="1"/>
          </p:cNvPicPr>
          <p:nvPr/>
        </p:nvPicPr>
        <p:blipFill>
          <a:blip r:embed="rId2"/>
          <a:stretch>
            <a:fillRect/>
          </a:stretch>
        </p:blipFill>
        <p:spPr>
          <a:xfrm>
            <a:off x="4574894" y="1077169"/>
            <a:ext cx="3661940" cy="3654706"/>
          </a:xfrm>
          <a:prstGeom prst="rect">
            <a:avLst/>
          </a:prstGeom>
        </p:spPr>
      </p:pic>
    </p:spTree>
    <p:extLst>
      <p:ext uri="{BB962C8B-B14F-4D97-AF65-F5344CB8AC3E}">
        <p14:creationId xmlns:p14="http://schemas.microsoft.com/office/powerpoint/2010/main" val="290825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A5ABDF-5A7E-6662-F8F6-B5F4F585ADD2}"/>
              </a:ext>
            </a:extLst>
          </p:cNvPr>
          <p:cNvSpPr>
            <a:spLocks noGrp="1"/>
          </p:cNvSpPr>
          <p:nvPr>
            <p:ph idx="1"/>
          </p:nvPr>
        </p:nvSpPr>
        <p:spPr>
          <a:xfrm>
            <a:off x="363271" y="1212737"/>
            <a:ext cx="4392593" cy="3248435"/>
          </a:xfrm>
        </p:spPr>
        <p:txBody>
          <a:bodyPr vert="horz" lIns="91440" tIns="45720" rIns="91440" bIns="45720" rtlCol="0" anchor="t">
            <a:normAutofit/>
          </a:bodyPr>
          <a:lstStyle/>
          <a:p>
            <a:r>
              <a:rPr lang="en-US" dirty="0">
                <a:latin typeface="Noto Sans"/>
                <a:ea typeface="Noto Sans"/>
                <a:cs typeface="Noto Sans"/>
              </a:rPr>
              <a:t>Take a look at the Decisional Balance Handout from the University of </a:t>
            </a:r>
            <a:r>
              <a:rPr lang="en-US">
                <a:latin typeface="Noto Sans"/>
                <a:ea typeface="Noto Sans"/>
                <a:cs typeface="Noto Sans"/>
              </a:rPr>
              <a:t>San Francisco Learning Center. </a:t>
            </a:r>
            <a:endParaRPr lang="en-US" dirty="0">
              <a:latin typeface="Noto Sans"/>
              <a:ea typeface="Noto Sans"/>
              <a:cs typeface="Noto Sans"/>
            </a:endParaRPr>
          </a:p>
          <a:p>
            <a:r>
              <a:rPr lang="en-US" dirty="0">
                <a:latin typeface="Noto Sans"/>
                <a:ea typeface="Noto Sans"/>
                <a:cs typeface="Noto Sans"/>
              </a:rPr>
              <a:t>Do the exercise on page 2, but instead of focusing on 'Decision to Change Exercise,' do the exercise</a:t>
            </a:r>
            <a:r>
              <a:rPr lang="en-US">
                <a:latin typeface="Noto Sans"/>
                <a:ea typeface="Noto Sans"/>
                <a:cs typeface="Noto Sans"/>
              </a:rPr>
              <a:t> on a change behavior related to mental illness (for example Decision to Go to Therapy).</a:t>
            </a:r>
            <a:endParaRPr lang="en-US"/>
          </a:p>
          <a:p>
            <a:r>
              <a:rPr lang="en-US">
                <a:latin typeface="Noto Sans"/>
                <a:ea typeface="Noto Sans"/>
                <a:cs typeface="Noto Sans"/>
              </a:rPr>
              <a:t>Be prepared to share with the larger group in a few minutes!</a:t>
            </a:r>
            <a:endParaRPr lang="en-US" dirty="0"/>
          </a:p>
        </p:txBody>
      </p:sp>
      <p:sp>
        <p:nvSpPr>
          <p:cNvPr id="3" name="Title 2">
            <a:extLst>
              <a:ext uri="{FF2B5EF4-FFF2-40B4-BE49-F238E27FC236}">
                <a16:creationId xmlns:a16="http://schemas.microsoft.com/office/drawing/2014/main" id="{763CE9C1-E417-0977-3DB4-8120DD6B4A3F}"/>
              </a:ext>
            </a:extLst>
          </p:cNvPr>
          <p:cNvSpPr>
            <a:spLocks noGrp="1"/>
          </p:cNvSpPr>
          <p:nvPr>
            <p:ph type="title"/>
          </p:nvPr>
        </p:nvSpPr>
        <p:spPr/>
        <p:txBody>
          <a:bodyPr/>
          <a:lstStyle/>
          <a:p>
            <a:r>
              <a:rPr lang="en-US" dirty="0">
                <a:latin typeface="Noto Sans"/>
                <a:ea typeface="Noto Sans"/>
                <a:cs typeface="Noto Sans"/>
              </a:rPr>
              <a:t>Activity: Decisional Balance Worksheet</a:t>
            </a:r>
            <a:endParaRPr lang="en-US" dirty="0"/>
          </a:p>
        </p:txBody>
      </p:sp>
      <p:pic>
        <p:nvPicPr>
          <p:cNvPr id="4" name="Picture 3">
            <a:extLst>
              <a:ext uri="{FF2B5EF4-FFF2-40B4-BE49-F238E27FC236}">
                <a16:creationId xmlns:a16="http://schemas.microsoft.com/office/drawing/2014/main" id="{45807CEA-7326-8715-04F4-78EC063351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2766" y="962146"/>
            <a:ext cx="3809190" cy="3501342"/>
          </a:xfrm>
          <a:prstGeom prst="rect">
            <a:avLst/>
          </a:prstGeom>
        </p:spPr>
      </p:pic>
    </p:spTree>
    <p:extLst>
      <p:ext uri="{BB962C8B-B14F-4D97-AF65-F5344CB8AC3E}">
        <p14:creationId xmlns:p14="http://schemas.microsoft.com/office/powerpoint/2010/main" val="30541569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96D85F-51FB-C972-56F3-5DE97699479C}"/>
              </a:ext>
            </a:extLst>
          </p:cNvPr>
          <p:cNvSpPr>
            <a:spLocks noGrp="1"/>
          </p:cNvSpPr>
          <p:nvPr>
            <p:ph idx="1"/>
          </p:nvPr>
        </p:nvSpPr>
        <p:spPr>
          <a:xfrm>
            <a:off x="262227" y="1289746"/>
            <a:ext cx="3608027" cy="3236534"/>
          </a:xfrm>
        </p:spPr>
        <p:txBody>
          <a:bodyPr vert="horz" lIns="91440" tIns="45720" rIns="91440" bIns="45720" rtlCol="0" anchor="t">
            <a:normAutofit/>
          </a:bodyPr>
          <a:lstStyle/>
          <a:p>
            <a:pPr marL="0" indent="0">
              <a:buNone/>
            </a:pPr>
            <a:r>
              <a:rPr lang="en-US" i="1">
                <a:latin typeface="Noto Sans"/>
                <a:ea typeface="Noto Sans"/>
                <a:cs typeface="Noto Sans"/>
              </a:rPr>
              <a:t>What is it?</a:t>
            </a:r>
            <a:endParaRPr lang="en-US"/>
          </a:p>
          <a:p>
            <a:pPr marL="0" indent="0">
              <a:buNone/>
            </a:pPr>
            <a:r>
              <a:rPr lang="en-US" dirty="0">
                <a:latin typeface="Noto Sans"/>
                <a:ea typeface="Noto Sans"/>
                <a:cs typeface="Noto Sans"/>
              </a:rPr>
              <a:t>Solution-focused therapy (SFT) is a </a:t>
            </a:r>
            <a:r>
              <a:rPr lang="en-US" b="1" dirty="0">
                <a:latin typeface="Noto Sans"/>
                <a:ea typeface="Noto Sans"/>
                <a:cs typeface="Noto Sans"/>
              </a:rPr>
              <a:t>future-oriented, goal-directed approach</a:t>
            </a:r>
            <a:r>
              <a:rPr lang="en-US" dirty="0">
                <a:latin typeface="Noto Sans"/>
                <a:ea typeface="Noto Sans"/>
                <a:cs typeface="Noto Sans"/>
              </a:rPr>
              <a:t> to psychotherapy that </a:t>
            </a:r>
            <a:r>
              <a:rPr lang="en-US" b="1" dirty="0">
                <a:latin typeface="Noto Sans"/>
                <a:ea typeface="Noto Sans"/>
                <a:cs typeface="Noto Sans"/>
              </a:rPr>
              <a:t>focuses on solutions rather than problems. </a:t>
            </a:r>
            <a:r>
              <a:rPr lang="en-US" dirty="0">
                <a:latin typeface="Noto Sans"/>
                <a:ea typeface="Noto Sans"/>
                <a:cs typeface="Noto Sans"/>
              </a:rPr>
              <a:t>It emphasizes building on clients' strengths and resources to help them achieve their desired outcomes.</a:t>
            </a:r>
            <a:endParaRPr lang="en-US" dirty="0"/>
          </a:p>
        </p:txBody>
      </p:sp>
      <p:sp>
        <p:nvSpPr>
          <p:cNvPr id="3" name="Title 2">
            <a:extLst>
              <a:ext uri="{FF2B5EF4-FFF2-40B4-BE49-F238E27FC236}">
                <a16:creationId xmlns:a16="http://schemas.microsoft.com/office/drawing/2014/main" id="{47FCB543-9E61-83EE-5AF7-98FA47C229D0}"/>
              </a:ext>
            </a:extLst>
          </p:cNvPr>
          <p:cNvSpPr>
            <a:spLocks noGrp="1"/>
          </p:cNvSpPr>
          <p:nvPr>
            <p:ph type="title"/>
          </p:nvPr>
        </p:nvSpPr>
        <p:spPr>
          <a:xfrm>
            <a:off x="628650" y="197922"/>
            <a:ext cx="6992579" cy="625712"/>
          </a:xfrm>
        </p:spPr>
        <p:txBody>
          <a:bodyPr>
            <a:noAutofit/>
          </a:bodyPr>
          <a:lstStyle/>
          <a:p>
            <a:r>
              <a:rPr lang="en-US" dirty="0">
                <a:latin typeface="Noto Sans"/>
                <a:ea typeface="Noto Sans"/>
                <a:cs typeface="Noto Sans"/>
              </a:rPr>
              <a:t>Understand and Utilize Solution-focused Therapy Techniques</a:t>
            </a:r>
          </a:p>
        </p:txBody>
      </p:sp>
      <p:pic>
        <p:nvPicPr>
          <p:cNvPr id="4" name="Picture 3" descr="Solution Focused Therapy - Key Benefits Of Using A Solution Focused ...">
            <a:extLst>
              <a:ext uri="{FF2B5EF4-FFF2-40B4-BE49-F238E27FC236}">
                <a16:creationId xmlns:a16="http://schemas.microsoft.com/office/drawing/2014/main" id="{5D7FCAB1-BDA2-0611-9C37-B9050FFD08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22176" y="1147758"/>
            <a:ext cx="5019980" cy="3087644"/>
          </a:xfrm>
          <a:prstGeom prst="rect">
            <a:avLst/>
          </a:prstGeom>
        </p:spPr>
      </p:pic>
    </p:spTree>
    <p:extLst>
      <p:ext uri="{BB962C8B-B14F-4D97-AF65-F5344CB8AC3E}">
        <p14:creationId xmlns:p14="http://schemas.microsoft.com/office/powerpoint/2010/main" val="34367596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06C18B-0DE4-D385-11F6-74FCEAF982AC}"/>
              </a:ext>
            </a:extLst>
          </p:cNvPr>
          <p:cNvSpPr>
            <a:spLocks noGrp="1"/>
          </p:cNvSpPr>
          <p:nvPr>
            <p:ph idx="1"/>
          </p:nvPr>
        </p:nvSpPr>
        <p:spPr>
          <a:xfrm>
            <a:off x="630936" y="1085353"/>
            <a:ext cx="7886700" cy="3523753"/>
          </a:xfrm>
        </p:spPr>
        <p:txBody>
          <a:bodyPr vert="horz" lIns="91440" tIns="45720" rIns="91440" bIns="45720" rtlCol="0" anchor="t">
            <a:normAutofit lnSpcReduction="10000"/>
          </a:bodyPr>
          <a:lstStyle/>
          <a:p>
            <a:pPr marL="0" indent="0">
              <a:buNone/>
            </a:pPr>
            <a:r>
              <a:rPr lang="en-US" b="1" dirty="0">
                <a:latin typeface="Noto Sans"/>
                <a:ea typeface="Noto Sans"/>
                <a:cs typeface="Noto Sans"/>
              </a:rPr>
              <a:t>Miracle question:</a:t>
            </a:r>
            <a:r>
              <a:rPr lang="en-US" dirty="0">
                <a:latin typeface="Noto Sans"/>
                <a:ea typeface="Noto Sans"/>
                <a:cs typeface="Noto Sans"/>
              </a:rPr>
              <a:t> Asking clients to </a:t>
            </a:r>
            <a:r>
              <a:rPr lang="en-US" u="sng" dirty="0">
                <a:solidFill>
                  <a:srgbClr val="FF4719"/>
                </a:solidFill>
                <a:latin typeface="Noto Sans"/>
                <a:ea typeface="Noto Sans"/>
                <a:cs typeface="Noto Sans"/>
              </a:rPr>
              <a:t>imagine a future where their problem is solved</a:t>
            </a:r>
            <a:r>
              <a:rPr lang="en-US" dirty="0">
                <a:latin typeface="Noto Sans"/>
                <a:ea typeface="Noto Sans"/>
                <a:cs typeface="Noto Sans"/>
              </a:rPr>
              <a:t> can help them identify their goals and potential solutions.</a:t>
            </a:r>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Example: </a:t>
            </a:r>
          </a:p>
          <a:p>
            <a:pPr marL="0" indent="0">
              <a:buNone/>
            </a:pPr>
            <a:r>
              <a:rPr lang="en-US" u="sng" dirty="0">
                <a:latin typeface="Noto Sans"/>
                <a:ea typeface="Noto Sans"/>
                <a:cs typeface="Noto Sans"/>
              </a:rPr>
              <a:t>Therapist:</a:t>
            </a:r>
            <a:r>
              <a:rPr lang="en-US" dirty="0">
                <a:latin typeface="Noto Sans"/>
                <a:ea typeface="Noto Sans"/>
                <a:cs typeface="Noto Sans"/>
              </a:rPr>
              <a:t> "Imagine that tonight, while you're sleeping, a miracle happens and this problem with your anxiety is solved. You wake up tomorrow morning, and everything is different. </a:t>
            </a:r>
            <a:r>
              <a:rPr lang="en-US" b="1" dirty="0">
                <a:latin typeface="Noto Sans"/>
                <a:ea typeface="Noto Sans"/>
                <a:cs typeface="Noto Sans"/>
              </a:rPr>
              <a:t>What would be the first thing you notice that tells you the miracle has occurred?</a:t>
            </a:r>
            <a:r>
              <a:rPr lang="en-US" dirty="0">
                <a:latin typeface="Noto Sans"/>
                <a:ea typeface="Noto Sans"/>
                <a:cs typeface="Noto Sans"/>
              </a:rPr>
              <a:t>"</a:t>
            </a:r>
          </a:p>
          <a:p>
            <a:pPr marL="0" indent="0">
              <a:buNone/>
            </a:pPr>
            <a:r>
              <a:rPr lang="en-US" u="sng" dirty="0">
                <a:latin typeface="Noto Sans"/>
                <a:ea typeface="Noto Sans"/>
                <a:cs typeface="Noto Sans"/>
              </a:rPr>
              <a:t>Client:</a:t>
            </a:r>
            <a:r>
              <a:rPr lang="en-US" dirty="0">
                <a:latin typeface="Noto Sans"/>
                <a:ea typeface="Noto Sans"/>
                <a:cs typeface="Noto Sans"/>
              </a:rPr>
              <a:t> "I would wake up feeling calm and relaxed, not dreading the day ahead. I'd be able to get out of bed without that knot in my stomach."</a:t>
            </a:r>
          </a:p>
          <a:p>
            <a:endParaRPr lang="en-US" dirty="0"/>
          </a:p>
        </p:txBody>
      </p:sp>
      <p:sp>
        <p:nvSpPr>
          <p:cNvPr id="3" name="Title 2">
            <a:extLst>
              <a:ext uri="{FF2B5EF4-FFF2-40B4-BE49-F238E27FC236}">
                <a16:creationId xmlns:a16="http://schemas.microsoft.com/office/drawing/2014/main" id="{CCB2062E-B396-D36E-82C3-063357E86FFD}"/>
              </a:ext>
            </a:extLst>
          </p:cNvPr>
          <p:cNvSpPr>
            <a:spLocks noGrp="1"/>
          </p:cNvSpPr>
          <p:nvPr>
            <p:ph type="title"/>
          </p:nvPr>
        </p:nvSpPr>
        <p:spPr/>
        <p:txBody>
          <a:bodyPr/>
          <a:lstStyle/>
          <a:p>
            <a:r>
              <a:rPr lang="en-US" dirty="0">
                <a:latin typeface="Noto Sans"/>
                <a:ea typeface="Noto Sans"/>
                <a:cs typeface="Noto Sans"/>
              </a:rPr>
              <a:t>Solution-focused Therapy – Miracle Questions</a:t>
            </a:r>
            <a:endParaRPr lang="en-US" dirty="0"/>
          </a:p>
        </p:txBody>
      </p:sp>
    </p:spTree>
    <p:extLst>
      <p:ext uri="{BB962C8B-B14F-4D97-AF65-F5344CB8AC3E}">
        <p14:creationId xmlns:p14="http://schemas.microsoft.com/office/powerpoint/2010/main" val="23993757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E1DC13-F700-4D6F-3B7D-9F3D4A5F72C5}"/>
              </a:ext>
            </a:extLst>
          </p:cNvPr>
          <p:cNvSpPr>
            <a:spLocks noGrp="1"/>
          </p:cNvSpPr>
          <p:nvPr>
            <p:ph idx="1"/>
          </p:nvPr>
        </p:nvSpPr>
        <p:spPr/>
        <p:txBody>
          <a:bodyPr vert="horz" lIns="91440" tIns="45720" rIns="91440" bIns="45720" rtlCol="0" anchor="t">
            <a:normAutofit/>
          </a:bodyPr>
          <a:lstStyle/>
          <a:p>
            <a:pPr marL="0" indent="0">
              <a:buNone/>
            </a:pPr>
            <a:r>
              <a:rPr lang="en-US" b="1" dirty="0">
                <a:latin typeface="Noto Sans"/>
                <a:ea typeface="Noto Sans"/>
                <a:cs typeface="Noto Sans"/>
              </a:rPr>
              <a:t>Scaling questions:</a:t>
            </a:r>
            <a:r>
              <a:rPr lang="en-US" dirty="0">
                <a:latin typeface="Noto Sans"/>
                <a:ea typeface="Noto Sans"/>
                <a:cs typeface="Noto Sans"/>
              </a:rPr>
              <a:t> Using a </a:t>
            </a:r>
            <a:r>
              <a:rPr lang="en-US" u="sng" dirty="0">
                <a:solidFill>
                  <a:srgbClr val="FF4719"/>
                </a:solidFill>
                <a:latin typeface="Noto Sans"/>
                <a:ea typeface="Noto Sans"/>
                <a:cs typeface="Noto Sans"/>
              </a:rPr>
              <a:t>scale of 1-10 to assess clients' progress and motivation</a:t>
            </a:r>
            <a:r>
              <a:rPr lang="en-US" dirty="0">
                <a:latin typeface="Noto Sans"/>
                <a:ea typeface="Noto Sans"/>
                <a:cs typeface="Noto Sans"/>
              </a:rPr>
              <a:t> can help them track their improvement and identify areas for further focus.</a:t>
            </a:r>
            <a:endParaRPr lang="en-US">
              <a:latin typeface="Noto Sans"/>
              <a:ea typeface="Noto Sans"/>
              <a:cs typeface="Noto Sans"/>
            </a:endParaRPr>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Example: </a:t>
            </a:r>
          </a:p>
          <a:p>
            <a:pPr marL="0" indent="0">
              <a:buNone/>
            </a:pPr>
            <a:r>
              <a:rPr lang="en-US" u="sng" dirty="0">
                <a:latin typeface="Noto Sans"/>
                <a:ea typeface="Noto Sans"/>
                <a:cs typeface="Noto Sans"/>
              </a:rPr>
              <a:t>Therapist:</a:t>
            </a:r>
            <a:r>
              <a:rPr lang="en-US" dirty="0">
                <a:latin typeface="Noto Sans"/>
                <a:ea typeface="Noto Sans"/>
                <a:cs typeface="Noto Sans"/>
              </a:rPr>
              <a:t> "On a scale of 1 to 10, with 1 being the worst your anxiety has ever been and 10 being completely free of anxiety, where would you say you are right now?"</a:t>
            </a:r>
          </a:p>
          <a:p>
            <a:pPr marL="0" indent="0">
              <a:buNone/>
            </a:pPr>
            <a:r>
              <a:rPr lang="en-US" u="sng" dirty="0">
                <a:latin typeface="Noto Sans"/>
                <a:ea typeface="Noto Sans"/>
                <a:cs typeface="Noto Sans"/>
              </a:rPr>
              <a:t>Client:</a:t>
            </a:r>
            <a:r>
              <a:rPr lang="en-US" dirty="0">
                <a:latin typeface="Noto Sans"/>
                <a:ea typeface="Noto Sans"/>
                <a:cs typeface="Noto Sans"/>
              </a:rPr>
              <a:t> "I think I'm at 6 today. Yesterday was tough, so I am feeling better than that.”</a:t>
            </a:r>
          </a:p>
          <a:p>
            <a:endParaRPr lang="en-US" dirty="0"/>
          </a:p>
        </p:txBody>
      </p:sp>
      <p:sp>
        <p:nvSpPr>
          <p:cNvPr id="3" name="Title 2">
            <a:extLst>
              <a:ext uri="{FF2B5EF4-FFF2-40B4-BE49-F238E27FC236}">
                <a16:creationId xmlns:a16="http://schemas.microsoft.com/office/drawing/2014/main" id="{4CA137C6-7A95-5BDB-15F7-2E99BA3DCC70}"/>
              </a:ext>
            </a:extLst>
          </p:cNvPr>
          <p:cNvSpPr>
            <a:spLocks noGrp="1"/>
          </p:cNvSpPr>
          <p:nvPr>
            <p:ph type="title"/>
          </p:nvPr>
        </p:nvSpPr>
        <p:spPr/>
        <p:txBody>
          <a:bodyPr/>
          <a:lstStyle/>
          <a:p>
            <a:r>
              <a:rPr lang="en-US" dirty="0">
                <a:latin typeface="Noto Sans"/>
                <a:ea typeface="Noto Sans"/>
                <a:cs typeface="Noto Sans"/>
              </a:rPr>
              <a:t>Solution-focused Therapy – Scaling Questions</a:t>
            </a:r>
            <a:endParaRPr lang="en-US" dirty="0"/>
          </a:p>
        </p:txBody>
      </p:sp>
    </p:spTree>
    <p:extLst>
      <p:ext uri="{BB962C8B-B14F-4D97-AF65-F5344CB8AC3E}">
        <p14:creationId xmlns:p14="http://schemas.microsoft.com/office/powerpoint/2010/main" val="7530023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13FF32-758F-C3A0-7973-5E2FD85A742E}"/>
              </a:ext>
            </a:extLst>
          </p:cNvPr>
          <p:cNvSpPr>
            <a:spLocks noGrp="1"/>
          </p:cNvSpPr>
          <p:nvPr>
            <p:ph idx="1"/>
          </p:nvPr>
        </p:nvSpPr>
        <p:spPr/>
        <p:txBody>
          <a:bodyPr vert="horz" lIns="91440" tIns="45720" rIns="91440" bIns="45720" rtlCol="0" anchor="t">
            <a:normAutofit/>
          </a:bodyPr>
          <a:lstStyle/>
          <a:p>
            <a:pPr marL="0" indent="0">
              <a:buNone/>
            </a:pPr>
            <a:r>
              <a:rPr lang="en-US" b="1" dirty="0">
                <a:latin typeface="Noto Sans"/>
                <a:ea typeface="Noto Sans"/>
                <a:cs typeface="Noto Sans"/>
              </a:rPr>
              <a:t>Exception-finding questions:</a:t>
            </a:r>
            <a:r>
              <a:rPr lang="en-US" i="1" dirty="0">
                <a:latin typeface="Noto Sans"/>
                <a:ea typeface="Noto Sans"/>
                <a:cs typeface="Noto Sans"/>
              </a:rPr>
              <a:t> </a:t>
            </a:r>
            <a:r>
              <a:rPr lang="en-US" u="sng" dirty="0">
                <a:solidFill>
                  <a:srgbClr val="FF4719"/>
                </a:solidFill>
                <a:latin typeface="Noto Sans"/>
                <a:ea typeface="Noto Sans"/>
                <a:cs typeface="Noto Sans"/>
              </a:rPr>
              <a:t>Exploring times when the problem was not present or less severe</a:t>
            </a:r>
            <a:r>
              <a:rPr lang="en-US" dirty="0">
                <a:latin typeface="Noto Sans"/>
                <a:ea typeface="Noto Sans"/>
                <a:cs typeface="Noto Sans"/>
              </a:rPr>
              <a:t> can help clients identify their strengths and resources.</a:t>
            </a:r>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Example: </a:t>
            </a:r>
          </a:p>
          <a:p>
            <a:pPr marL="0" indent="0">
              <a:buNone/>
            </a:pPr>
            <a:r>
              <a:rPr lang="en-US" u="sng" dirty="0">
                <a:latin typeface="Noto Sans"/>
                <a:ea typeface="Noto Sans"/>
                <a:cs typeface="Noto Sans"/>
              </a:rPr>
              <a:t>Therapist:</a:t>
            </a:r>
            <a:r>
              <a:rPr lang="en-US" dirty="0">
                <a:latin typeface="Noto Sans"/>
                <a:ea typeface="Noto Sans"/>
                <a:cs typeface="Noto Sans"/>
              </a:rPr>
              <a:t> "Can you think of a time recently when you felt less anxious, even for a little while? What were you doing then? Who were you with?"</a:t>
            </a:r>
          </a:p>
          <a:p>
            <a:pPr marL="0" indent="0">
              <a:buNone/>
            </a:pPr>
            <a:r>
              <a:rPr lang="en-US" u="sng" dirty="0">
                <a:latin typeface="Noto Sans"/>
                <a:ea typeface="Noto Sans"/>
                <a:cs typeface="Noto Sans"/>
              </a:rPr>
              <a:t>Client:</a:t>
            </a:r>
            <a:r>
              <a:rPr lang="en-US" dirty="0">
                <a:latin typeface="Noto Sans"/>
                <a:ea typeface="Noto Sans"/>
                <a:cs typeface="Noto Sans"/>
              </a:rPr>
              <a:t> "Actually, when I was hiking with my dog last weekend, I felt peaceful." Just being in nature and focusing on the trail really helped.”</a:t>
            </a:r>
          </a:p>
          <a:p>
            <a:endParaRPr lang="en-US" dirty="0"/>
          </a:p>
        </p:txBody>
      </p:sp>
      <p:sp>
        <p:nvSpPr>
          <p:cNvPr id="3" name="Title 2">
            <a:extLst>
              <a:ext uri="{FF2B5EF4-FFF2-40B4-BE49-F238E27FC236}">
                <a16:creationId xmlns:a16="http://schemas.microsoft.com/office/drawing/2014/main" id="{66002CF6-B714-67E0-15C6-165127B14A69}"/>
              </a:ext>
            </a:extLst>
          </p:cNvPr>
          <p:cNvSpPr>
            <a:spLocks noGrp="1"/>
          </p:cNvSpPr>
          <p:nvPr>
            <p:ph type="title"/>
          </p:nvPr>
        </p:nvSpPr>
        <p:spPr>
          <a:xfrm>
            <a:off x="418859" y="219625"/>
            <a:ext cx="8226706" cy="625712"/>
          </a:xfrm>
        </p:spPr>
        <p:txBody>
          <a:bodyPr>
            <a:normAutofit fontScale="90000"/>
          </a:bodyPr>
          <a:lstStyle/>
          <a:p>
            <a:r>
              <a:rPr lang="en-US" dirty="0">
                <a:latin typeface="Noto Sans"/>
                <a:ea typeface="Noto Sans"/>
                <a:cs typeface="Noto Sans"/>
              </a:rPr>
              <a:t>Solution-focused Therapy – Exception-finding Questions</a:t>
            </a:r>
            <a:endParaRPr lang="en-US" dirty="0"/>
          </a:p>
        </p:txBody>
      </p:sp>
    </p:spTree>
    <p:extLst>
      <p:ext uri="{BB962C8B-B14F-4D97-AF65-F5344CB8AC3E}">
        <p14:creationId xmlns:p14="http://schemas.microsoft.com/office/powerpoint/2010/main" val="301939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837546" y="-1010930"/>
            <a:ext cx="7200900" cy="2139553"/>
          </a:xfrm>
        </p:spPr>
        <p:txBody>
          <a:bodyPr>
            <a:normAutofit/>
          </a:bodyPr>
          <a:lstStyle/>
          <a:p>
            <a:r>
              <a:rPr lang="en-US" sz="240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783040" y="1662490"/>
            <a:ext cx="3193166" cy="2145158"/>
          </a:xfrm>
        </p:spPr>
        <p:txBody>
          <a:bodyPr vert="horz" lIns="91440" tIns="45720" rIns="91440" bIns="45720" rtlCol="0" anchor="t">
            <a:normAutofit fontScale="92500" lnSpcReduction="20000"/>
          </a:bodyPr>
          <a:lstStyle/>
          <a:p>
            <a:pPr marL="285750" indent="-285750">
              <a:buChar char="•"/>
            </a:pPr>
            <a:r>
              <a:rPr lang="en-US" sz="16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0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077CB-BF42-88B3-0DE3-64A68002A276}"/>
              </a:ext>
            </a:extLst>
          </p:cNvPr>
          <p:cNvSpPr>
            <a:spLocks noGrp="1"/>
          </p:cNvSpPr>
          <p:nvPr>
            <p:ph idx="1"/>
          </p:nvPr>
        </p:nvSpPr>
        <p:spPr/>
        <p:txBody>
          <a:bodyPr vert="horz" lIns="91440" tIns="45720" rIns="91440" bIns="45720" rtlCol="0" anchor="t">
            <a:normAutofit/>
          </a:bodyPr>
          <a:lstStyle/>
          <a:p>
            <a:pPr marL="0" indent="0">
              <a:buNone/>
            </a:pPr>
            <a:r>
              <a:rPr lang="en-US" b="1" dirty="0">
                <a:latin typeface="Noto Sans"/>
                <a:ea typeface="Noto Sans"/>
                <a:cs typeface="Noto Sans"/>
              </a:rPr>
              <a:t>Coping questions:</a:t>
            </a:r>
            <a:r>
              <a:rPr lang="en-US" dirty="0">
                <a:latin typeface="Noto Sans"/>
                <a:ea typeface="Noto Sans"/>
                <a:cs typeface="Noto Sans"/>
              </a:rPr>
              <a:t> </a:t>
            </a:r>
            <a:r>
              <a:rPr lang="en-US" u="sng" dirty="0">
                <a:solidFill>
                  <a:srgbClr val="FF4719"/>
                </a:solidFill>
                <a:latin typeface="Noto Sans"/>
                <a:ea typeface="Noto Sans"/>
                <a:cs typeface="Noto Sans"/>
              </a:rPr>
              <a:t>Recognizing how clients have been coping with their problems</a:t>
            </a:r>
            <a:r>
              <a:rPr lang="en-US" dirty="0">
                <a:latin typeface="Noto Sans"/>
                <a:ea typeface="Noto Sans"/>
                <a:cs typeface="Noto Sans"/>
              </a:rPr>
              <a:t>, even in small ways, can highlight their resilience and resourcefulness.</a:t>
            </a:r>
          </a:p>
          <a:p>
            <a:pPr marL="0" indent="0">
              <a:buNone/>
            </a:pPr>
            <a:endParaRPr lang="en-US" dirty="0">
              <a:latin typeface="Noto Sans"/>
              <a:ea typeface="Noto Sans"/>
              <a:cs typeface="Noto Sans"/>
            </a:endParaRPr>
          </a:p>
          <a:p>
            <a:pPr marL="0" indent="0">
              <a:buNone/>
            </a:pPr>
            <a:r>
              <a:rPr lang="en-US" i="1" dirty="0">
                <a:latin typeface="Noto Sans"/>
                <a:ea typeface="Noto Sans"/>
                <a:cs typeface="Noto Sans"/>
              </a:rPr>
              <a:t>Example:</a:t>
            </a:r>
          </a:p>
          <a:p>
            <a:pPr marL="0" indent="0">
              <a:buNone/>
            </a:pPr>
            <a:r>
              <a:rPr lang="en-US" u="sng" dirty="0">
                <a:latin typeface="Noto Sans"/>
                <a:ea typeface="Noto Sans"/>
                <a:cs typeface="Noto Sans"/>
              </a:rPr>
              <a:t>Therapist:</a:t>
            </a:r>
            <a:r>
              <a:rPr lang="en-US" dirty="0">
                <a:latin typeface="Noto Sans"/>
                <a:ea typeface="Noto Sans"/>
                <a:cs typeface="Noto Sans"/>
              </a:rPr>
              <a:t> "With all that you've been going through with your anxiety, how have you been managing to get through each day? What has been helping you cope?"</a:t>
            </a:r>
          </a:p>
          <a:p>
            <a:pPr marL="0" indent="0">
              <a:buNone/>
            </a:pPr>
            <a:r>
              <a:rPr lang="en-US" u="sng" dirty="0">
                <a:latin typeface="Noto Sans"/>
                <a:ea typeface="Noto Sans"/>
                <a:cs typeface="Noto Sans"/>
              </a:rPr>
              <a:t>Client:</a:t>
            </a:r>
            <a:r>
              <a:rPr lang="en-US" dirty="0">
                <a:latin typeface="Noto Sans"/>
                <a:ea typeface="Noto Sans"/>
                <a:cs typeface="Noto Sans"/>
              </a:rPr>
              <a:t> "Honestly, talking to my best friend has been a lifesaver. She is good at listening and helping me put things in perspective.</a:t>
            </a:r>
          </a:p>
          <a:p>
            <a:endParaRPr lang="en-US" dirty="0"/>
          </a:p>
        </p:txBody>
      </p:sp>
      <p:sp>
        <p:nvSpPr>
          <p:cNvPr id="3" name="Title 2">
            <a:extLst>
              <a:ext uri="{FF2B5EF4-FFF2-40B4-BE49-F238E27FC236}">
                <a16:creationId xmlns:a16="http://schemas.microsoft.com/office/drawing/2014/main" id="{6C23246A-2AA6-AC40-5A7E-053B71EACC18}"/>
              </a:ext>
            </a:extLst>
          </p:cNvPr>
          <p:cNvSpPr>
            <a:spLocks noGrp="1"/>
          </p:cNvSpPr>
          <p:nvPr>
            <p:ph type="title"/>
          </p:nvPr>
        </p:nvSpPr>
        <p:spPr/>
        <p:txBody>
          <a:bodyPr/>
          <a:lstStyle/>
          <a:p>
            <a:r>
              <a:rPr lang="en-US" dirty="0">
                <a:latin typeface="Noto Sans"/>
                <a:ea typeface="Noto Sans"/>
                <a:cs typeface="Noto Sans"/>
              </a:rPr>
              <a:t>Solution-focused Therapy – Coping Questions</a:t>
            </a:r>
            <a:endParaRPr lang="en-US" dirty="0"/>
          </a:p>
        </p:txBody>
      </p:sp>
    </p:spTree>
    <p:extLst>
      <p:ext uri="{BB962C8B-B14F-4D97-AF65-F5344CB8AC3E}">
        <p14:creationId xmlns:p14="http://schemas.microsoft.com/office/powerpoint/2010/main" val="6969930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497BBC-2EAA-45C2-E6F8-E3B2FD546351}"/>
              </a:ext>
            </a:extLst>
          </p:cNvPr>
          <p:cNvSpPr>
            <a:spLocks noGrp="1"/>
          </p:cNvSpPr>
          <p:nvPr>
            <p:ph idx="1"/>
          </p:nvPr>
        </p:nvSpPr>
        <p:spPr>
          <a:xfrm>
            <a:off x="630936" y="1285079"/>
            <a:ext cx="4294931" cy="3241201"/>
          </a:xfrm>
        </p:spPr>
        <p:txBody>
          <a:bodyPr vert="horz" lIns="91440" tIns="45720" rIns="91440" bIns="45720" rtlCol="0" anchor="t">
            <a:normAutofit/>
          </a:bodyPr>
          <a:lstStyle/>
          <a:p>
            <a:r>
              <a:rPr lang="en-US" sz="2000" dirty="0">
                <a:latin typeface="Noto Sans"/>
                <a:ea typeface="Noto Sans"/>
                <a:cs typeface="Noto Sans"/>
              </a:rPr>
              <a:t>Take time to look through the National Society for the Prevention of Cruelty to Children’s Solution-focused practice toolkit on your own and/or with a partner for about 15-20 minutes.</a:t>
            </a:r>
          </a:p>
          <a:p>
            <a:r>
              <a:rPr lang="en-US" sz="2000" dirty="0">
                <a:latin typeface="Noto Sans"/>
                <a:ea typeface="Noto Sans"/>
                <a:cs typeface="Noto Sans"/>
              </a:rPr>
              <a:t>Get ready to do some of the activities as a group!</a:t>
            </a:r>
          </a:p>
          <a:p>
            <a:endParaRPr lang="en-US" sz="2000" dirty="0"/>
          </a:p>
          <a:p>
            <a:endParaRPr lang="en-US" sz="2400" dirty="0"/>
          </a:p>
        </p:txBody>
      </p:sp>
      <p:sp>
        <p:nvSpPr>
          <p:cNvPr id="3" name="Title 2">
            <a:extLst>
              <a:ext uri="{FF2B5EF4-FFF2-40B4-BE49-F238E27FC236}">
                <a16:creationId xmlns:a16="http://schemas.microsoft.com/office/drawing/2014/main" id="{04A8DF44-B6B7-C85C-111C-61A74379FF22}"/>
              </a:ext>
            </a:extLst>
          </p:cNvPr>
          <p:cNvSpPr>
            <a:spLocks noGrp="1"/>
          </p:cNvSpPr>
          <p:nvPr>
            <p:ph type="title"/>
          </p:nvPr>
        </p:nvSpPr>
        <p:spPr/>
        <p:txBody>
          <a:bodyPr/>
          <a:lstStyle/>
          <a:p>
            <a:r>
              <a:rPr lang="en-US" dirty="0">
                <a:latin typeface="Noto Sans"/>
                <a:ea typeface="Noto Sans"/>
                <a:cs typeface="Noto Sans"/>
              </a:rPr>
              <a:t>Activity: Solution-focused </a:t>
            </a:r>
            <a:endParaRPr lang="en-US" dirty="0"/>
          </a:p>
        </p:txBody>
      </p:sp>
      <p:pic>
        <p:nvPicPr>
          <p:cNvPr id="4" name="Picture 3">
            <a:extLst>
              <a:ext uri="{FF2B5EF4-FFF2-40B4-BE49-F238E27FC236}">
                <a16:creationId xmlns:a16="http://schemas.microsoft.com/office/drawing/2014/main" id="{3963050A-E2CF-BD15-62F6-F8296BE1AB4E}"/>
              </a:ext>
            </a:extLst>
          </p:cNvPr>
          <p:cNvPicPr>
            <a:picLocks noChangeAspect="1"/>
          </p:cNvPicPr>
          <p:nvPr/>
        </p:nvPicPr>
        <p:blipFill>
          <a:blip r:embed="rId3"/>
          <a:stretch>
            <a:fillRect/>
          </a:stretch>
        </p:blipFill>
        <p:spPr>
          <a:xfrm>
            <a:off x="6290117" y="1641736"/>
            <a:ext cx="1859184" cy="2315781"/>
          </a:xfrm>
          <a:prstGeom prst="rect">
            <a:avLst/>
          </a:prstGeom>
        </p:spPr>
      </p:pic>
    </p:spTree>
    <p:extLst>
      <p:ext uri="{BB962C8B-B14F-4D97-AF65-F5344CB8AC3E}">
        <p14:creationId xmlns:p14="http://schemas.microsoft.com/office/powerpoint/2010/main" val="23699267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a:latin typeface="Noto Sans"/>
                <a:ea typeface="Noto Sans"/>
                <a:cs typeface="Noto Sans"/>
              </a:rPr>
              <a:t>See you next session!</a:t>
            </a:r>
            <a:endParaRPr lang="en-US"/>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a:xfrm>
            <a:off x="623888" y="1441456"/>
            <a:ext cx="7461330" cy="1544531"/>
          </a:xfrm>
        </p:spPr>
        <p:txBody>
          <a:bodyPr/>
          <a:lstStyle/>
          <a:p>
            <a:r>
              <a:rPr lang="en-US" dirty="0">
                <a:latin typeface="Noto Sans"/>
                <a:ea typeface="Noto Sans"/>
                <a:cs typeface="Noto Sans"/>
              </a:rPr>
              <a:t>Module 3.4 - Basic Counseling Skills</a:t>
            </a:r>
            <a:endParaRPr lang="en-US" dirty="0"/>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a:xfrm>
            <a:off x="623888" y="2931929"/>
            <a:ext cx="7591545" cy="505435"/>
          </a:xfrm>
        </p:spPr>
        <p:txBody>
          <a:bodyPr vert="horz" lIns="91440" tIns="45720" rIns="91440" bIns="45720" rtlCol="0" anchor="t">
            <a:noAutofit/>
          </a:bodyPr>
          <a:lstStyle/>
          <a:p>
            <a:pPr>
              <a:lnSpc>
                <a:spcPct val="120000"/>
              </a:lnSpc>
            </a:pPr>
            <a:r>
              <a:rPr lang="en-US" sz="1500" dirty="0">
                <a:latin typeface="Noto Sans"/>
                <a:ea typeface="Noto Sans"/>
                <a:cs typeface="Noto Sans"/>
              </a:rPr>
              <a:t>Learning Basic Counseling Techniques, such as Motivational Interviewing and Solution-focused Therapy</a:t>
            </a:r>
            <a:endParaRPr lang="en-US" sz="1500" dirty="0"/>
          </a:p>
        </p:txBody>
      </p:sp>
    </p:spTree>
    <p:extLst>
      <p:ext uri="{BB962C8B-B14F-4D97-AF65-F5344CB8AC3E}">
        <p14:creationId xmlns:p14="http://schemas.microsoft.com/office/powerpoint/2010/main" val="2249093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96324A-2F75-3EA5-6996-F7217DE0C887}"/>
              </a:ext>
            </a:extLst>
          </p:cNvPr>
          <p:cNvSpPr>
            <a:spLocks noGrp="1"/>
          </p:cNvSpPr>
          <p:nvPr>
            <p:ph idx="1"/>
          </p:nvPr>
        </p:nvSpPr>
        <p:spPr>
          <a:xfrm>
            <a:off x="536892" y="1147630"/>
            <a:ext cx="7980744" cy="3241201"/>
          </a:xfrm>
        </p:spPr>
        <p:txBody>
          <a:bodyPr vert="horz" lIns="91440" tIns="45720" rIns="91440" bIns="45720" rtlCol="0" anchor="t">
            <a:normAutofit/>
          </a:bodyPr>
          <a:lstStyle/>
          <a:p>
            <a:r>
              <a:rPr lang="en-US" dirty="0">
                <a:latin typeface="Noto Sans"/>
                <a:ea typeface="Noto Sans"/>
                <a:cs typeface="Noto Sans"/>
              </a:rPr>
              <a:t>Motivational Interviewing is a </a:t>
            </a:r>
            <a:r>
              <a:rPr lang="en-US" b="1" dirty="0">
                <a:latin typeface="Noto Sans"/>
                <a:ea typeface="Noto Sans"/>
                <a:cs typeface="Noto Sans"/>
              </a:rPr>
              <a:t>collaborative, person-centered approach</a:t>
            </a:r>
            <a:r>
              <a:rPr lang="en-US" dirty="0">
                <a:latin typeface="Noto Sans"/>
                <a:ea typeface="Noto Sans"/>
                <a:cs typeface="Noto Sans"/>
              </a:rPr>
              <a:t> designed to </a:t>
            </a:r>
            <a:r>
              <a:rPr lang="en-US" b="1" dirty="0">
                <a:latin typeface="Noto Sans"/>
                <a:ea typeface="Noto Sans"/>
                <a:cs typeface="Noto Sans"/>
              </a:rPr>
              <a:t>elicit and strengthen motivation for change </a:t>
            </a:r>
            <a:r>
              <a:rPr lang="en-US" dirty="0">
                <a:latin typeface="Noto Sans"/>
                <a:ea typeface="Noto Sans"/>
                <a:cs typeface="Noto Sans"/>
              </a:rPr>
              <a:t>by </a:t>
            </a:r>
            <a:r>
              <a:rPr lang="en-US" b="1" dirty="0">
                <a:latin typeface="Noto Sans"/>
                <a:ea typeface="Noto Sans"/>
                <a:cs typeface="Noto Sans"/>
              </a:rPr>
              <a:t>exploring </a:t>
            </a:r>
            <a:r>
              <a:rPr lang="en-US" dirty="0">
                <a:latin typeface="Noto Sans"/>
                <a:ea typeface="Noto Sans"/>
                <a:cs typeface="Noto Sans"/>
              </a:rPr>
              <a:t>and </a:t>
            </a:r>
            <a:r>
              <a:rPr lang="en-US" b="1" dirty="0">
                <a:latin typeface="Noto Sans"/>
                <a:ea typeface="Noto Sans"/>
                <a:cs typeface="Noto Sans"/>
              </a:rPr>
              <a:t>resolving ambivalence.</a:t>
            </a:r>
            <a:r>
              <a:rPr lang="en-US" dirty="0">
                <a:latin typeface="Noto Sans"/>
                <a:ea typeface="Noto Sans"/>
                <a:cs typeface="Noto Sans"/>
              </a:rPr>
              <a:t> </a:t>
            </a:r>
            <a:endParaRPr lang="en-US"/>
          </a:p>
          <a:p>
            <a:r>
              <a:rPr lang="en-US" dirty="0">
                <a:latin typeface="Noto Sans"/>
                <a:ea typeface="Noto Sans"/>
                <a:cs typeface="Noto Sans"/>
              </a:rPr>
              <a:t>This method is particularly effective in helping individuals address behaviors like </a:t>
            </a:r>
            <a:r>
              <a:rPr lang="en-US" b="1" dirty="0">
                <a:latin typeface="Noto Sans"/>
                <a:ea typeface="Noto Sans"/>
                <a:cs typeface="Noto Sans"/>
              </a:rPr>
              <a:t>substance use, mental health concerns</a:t>
            </a:r>
            <a:r>
              <a:rPr lang="en-US" dirty="0">
                <a:latin typeface="Noto Sans"/>
                <a:ea typeface="Noto Sans"/>
                <a:cs typeface="Noto Sans"/>
              </a:rPr>
              <a:t>, or</a:t>
            </a:r>
            <a:r>
              <a:rPr lang="en-US" b="1" dirty="0">
                <a:latin typeface="Noto Sans"/>
                <a:ea typeface="Noto Sans"/>
                <a:cs typeface="Noto Sans"/>
              </a:rPr>
              <a:t> lifestyle modifications. </a:t>
            </a:r>
            <a:endParaRPr lang="en-US" b="1" dirty="0"/>
          </a:p>
        </p:txBody>
      </p:sp>
      <p:sp>
        <p:nvSpPr>
          <p:cNvPr id="3" name="Title 2">
            <a:extLst>
              <a:ext uri="{FF2B5EF4-FFF2-40B4-BE49-F238E27FC236}">
                <a16:creationId xmlns:a16="http://schemas.microsoft.com/office/drawing/2014/main" id="{522FA58B-1783-09D2-9C81-311477A1F596}"/>
              </a:ext>
            </a:extLst>
          </p:cNvPr>
          <p:cNvSpPr>
            <a:spLocks noGrp="1"/>
          </p:cNvSpPr>
          <p:nvPr>
            <p:ph type="title"/>
          </p:nvPr>
        </p:nvSpPr>
        <p:spPr/>
        <p:txBody>
          <a:bodyPr/>
          <a:lstStyle/>
          <a:p>
            <a:r>
              <a:rPr lang="en-US" dirty="0">
                <a:latin typeface="Noto Sans"/>
                <a:ea typeface="Noto Sans"/>
                <a:cs typeface="Noto Sans"/>
              </a:rPr>
              <a:t>Motivational Interviewing (MI)</a:t>
            </a:r>
            <a:endParaRPr lang="en-US" dirty="0"/>
          </a:p>
        </p:txBody>
      </p:sp>
      <p:pic>
        <p:nvPicPr>
          <p:cNvPr id="4" name="Picture 3" descr="Motivational Interviewing Training Courses | APT-USA">
            <a:extLst>
              <a:ext uri="{FF2B5EF4-FFF2-40B4-BE49-F238E27FC236}">
                <a16:creationId xmlns:a16="http://schemas.microsoft.com/office/drawing/2014/main" id="{D6783AAF-D3CA-E322-2238-4B18FFA04C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55280" y="2916466"/>
            <a:ext cx="4356419" cy="1885935"/>
          </a:xfrm>
          <a:prstGeom prst="rect">
            <a:avLst/>
          </a:prstGeom>
        </p:spPr>
      </p:pic>
    </p:spTree>
    <p:extLst>
      <p:ext uri="{BB962C8B-B14F-4D97-AF65-F5344CB8AC3E}">
        <p14:creationId xmlns:p14="http://schemas.microsoft.com/office/powerpoint/2010/main" val="2581322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EFE93D-8988-3753-B3CB-A839ED485E20}"/>
              </a:ext>
            </a:extLst>
          </p:cNvPr>
          <p:cNvSpPr>
            <a:spLocks noGrp="1"/>
          </p:cNvSpPr>
          <p:nvPr>
            <p:ph idx="1"/>
          </p:nvPr>
        </p:nvSpPr>
        <p:spPr>
          <a:xfrm>
            <a:off x="225822" y="1147630"/>
            <a:ext cx="5528359" cy="3422055"/>
          </a:xfrm>
        </p:spPr>
        <p:txBody>
          <a:bodyPr vert="horz" lIns="91440" tIns="45720" rIns="91440" bIns="45720" rtlCol="0" anchor="t">
            <a:normAutofit/>
          </a:bodyPr>
          <a:lstStyle/>
          <a:p>
            <a:pPr marL="342900" indent="-342900">
              <a:buAutoNum type="arabicPeriod"/>
            </a:pPr>
            <a:r>
              <a:rPr lang="en-US" b="1">
                <a:latin typeface="Noto Sans"/>
                <a:ea typeface="Noto Sans"/>
                <a:cs typeface="Noto Sans"/>
              </a:rPr>
              <a:t>Express Empathy: </a:t>
            </a:r>
            <a:r>
              <a:rPr lang="en-US">
                <a:latin typeface="Noto Sans"/>
                <a:ea typeface="Noto Sans"/>
                <a:cs typeface="Noto Sans"/>
              </a:rPr>
              <a:t>Build rapport and trust through active listening and validation.</a:t>
            </a:r>
          </a:p>
          <a:p>
            <a:pPr marL="342900" indent="-342900">
              <a:buAutoNum type="arabicPeriod"/>
            </a:pPr>
            <a:r>
              <a:rPr lang="en-US" b="1">
                <a:latin typeface="Noto Sans"/>
                <a:ea typeface="Noto Sans"/>
                <a:cs typeface="Noto Sans"/>
              </a:rPr>
              <a:t>Develop Discrepancy:</a:t>
            </a:r>
            <a:r>
              <a:rPr lang="en-US">
                <a:latin typeface="Noto Sans"/>
                <a:ea typeface="Noto Sans"/>
                <a:cs typeface="Noto Sans"/>
              </a:rPr>
              <a:t> Gently highlight gaps between current behaviors and personal goals.</a:t>
            </a:r>
          </a:p>
          <a:p>
            <a:pPr marL="342900" indent="-342900">
              <a:buAutoNum type="arabicPeriod"/>
            </a:pPr>
            <a:r>
              <a:rPr lang="en-US" b="1">
                <a:latin typeface="Noto Sans"/>
                <a:ea typeface="Noto Sans"/>
                <a:cs typeface="Noto Sans"/>
              </a:rPr>
              <a:t>Roll with Resistance:</a:t>
            </a:r>
            <a:r>
              <a:rPr lang="en-US">
                <a:latin typeface="Noto Sans"/>
                <a:ea typeface="Noto Sans"/>
                <a:cs typeface="Noto Sans"/>
              </a:rPr>
              <a:t> Avoid confrontation and work collaboratively with client hesitations.</a:t>
            </a:r>
          </a:p>
          <a:p>
            <a:pPr marL="342900" indent="-342900">
              <a:buAutoNum type="arabicPeriod"/>
            </a:pPr>
            <a:r>
              <a:rPr lang="en-US" b="1" dirty="0">
                <a:latin typeface="Noto Sans"/>
                <a:ea typeface="Noto Sans"/>
                <a:cs typeface="Noto Sans"/>
              </a:rPr>
              <a:t>Support Self-Efficacy:</a:t>
            </a:r>
            <a:r>
              <a:rPr lang="en-US" dirty="0">
                <a:latin typeface="Noto Sans"/>
                <a:ea typeface="Noto Sans"/>
                <a:cs typeface="Noto Sans"/>
              </a:rPr>
              <a:t> Empower clients by focusing on their strengths and building their confidence.</a:t>
            </a:r>
          </a:p>
          <a:p>
            <a:pPr>
              <a:buAutoNum type="arabicPeriod"/>
            </a:pPr>
            <a:endParaRPr lang="en-US" dirty="0"/>
          </a:p>
        </p:txBody>
      </p:sp>
      <p:sp>
        <p:nvSpPr>
          <p:cNvPr id="3" name="Title 2">
            <a:extLst>
              <a:ext uri="{FF2B5EF4-FFF2-40B4-BE49-F238E27FC236}">
                <a16:creationId xmlns:a16="http://schemas.microsoft.com/office/drawing/2014/main" id="{23B01C56-94A0-DB81-F3AE-C27A30D90391}"/>
              </a:ext>
            </a:extLst>
          </p:cNvPr>
          <p:cNvSpPr>
            <a:spLocks noGrp="1"/>
          </p:cNvSpPr>
          <p:nvPr>
            <p:ph type="title"/>
          </p:nvPr>
        </p:nvSpPr>
        <p:spPr/>
        <p:txBody>
          <a:bodyPr/>
          <a:lstStyle/>
          <a:p>
            <a:r>
              <a:rPr lang="en-US" dirty="0">
                <a:latin typeface="Noto Sans"/>
                <a:ea typeface="Noto Sans"/>
                <a:cs typeface="Noto Sans"/>
              </a:rPr>
              <a:t>Motivational Interviewing: An Overview</a:t>
            </a:r>
            <a:endParaRPr lang="en-US" dirty="0"/>
          </a:p>
        </p:txBody>
      </p:sp>
      <p:pic>
        <p:nvPicPr>
          <p:cNvPr id="4" name="Picture 3" descr="How to Interview for Motivational Fit | DDI">
            <a:extLst>
              <a:ext uri="{FF2B5EF4-FFF2-40B4-BE49-F238E27FC236}">
                <a16:creationId xmlns:a16="http://schemas.microsoft.com/office/drawing/2014/main" id="{62D390BA-9429-9B64-1289-DB57714453B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754064" y="1444665"/>
            <a:ext cx="3097099" cy="2536318"/>
          </a:xfrm>
          <a:prstGeom prst="rect">
            <a:avLst/>
          </a:prstGeom>
        </p:spPr>
      </p:pic>
    </p:spTree>
    <p:extLst>
      <p:ext uri="{BB962C8B-B14F-4D97-AF65-F5344CB8AC3E}">
        <p14:creationId xmlns:p14="http://schemas.microsoft.com/office/powerpoint/2010/main" val="3346969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1FC4B0-9585-528A-3533-20D036FF7B20}"/>
              </a:ext>
            </a:extLst>
          </p:cNvPr>
          <p:cNvSpPr>
            <a:spLocks noGrp="1"/>
          </p:cNvSpPr>
          <p:nvPr>
            <p:ph idx="1"/>
          </p:nvPr>
        </p:nvSpPr>
        <p:spPr>
          <a:xfrm>
            <a:off x="4153980" y="1169332"/>
            <a:ext cx="4363656" cy="3573972"/>
          </a:xfrm>
        </p:spPr>
        <p:txBody>
          <a:bodyPr vert="horz" lIns="91440" tIns="45720" rIns="91440" bIns="45720" rtlCol="0" anchor="t">
            <a:normAutofit lnSpcReduction="10000"/>
          </a:bodyPr>
          <a:lstStyle/>
          <a:p>
            <a:r>
              <a:rPr lang="en-US" i="1" dirty="0">
                <a:latin typeface="Noto Sans"/>
                <a:ea typeface="Noto Sans"/>
                <a:cs typeface="Noto Sans"/>
              </a:rPr>
              <a:t>What is it?</a:t>
            </a:r>
            <a:r>
              <a:rPr lang="en-US" dirty="0">
                <a:latin typeface="Noto Sans"/>
                <a:ea typeface="Noto Sans"/>
                <a:cs typeface="Noto Sans"/>
              </a:rPr>
              <a:t> Empathy is the </a:t>
            </a:r>
            <a:r>
              <a:rPr lang="en-US" b="1" dirty="0">
                <a:latin typeface="Noto Sans"/>
                <a:ea typeface="Noto Sans"/>
                <a:cs typeface="Noto Sans"/>
              </a:rPr>
              <a:t>foundation of MI </a:t>
            </a:r>
            <a:r>
              <a:rPr lang="en-US" dirty="0">
                <a:latin typeface="Noto Sans"/>
                <a:ea typeface="Noto Sans"/>
                <a:cs typeface="Noto Sans"/>
              </a:rPr>
              <a:t>and </a:t>
            </a:r>
            <a:r>
              <a:rPr lang="en-US" b="1" dirty="0">
                <a:latin typeface="Noto Sans"/>
                <a:ea typeface="Noto Sans"/>
                <a:cs typeface="Noto Sans"/>
              </a:rPr>
              <a:t>involves understanding the client’s perspective without judgment.</a:t>
            </a:r>
            <a:r>
              <a:rPr lang="en-US" dirty="0">
                <a:latin typeface="Noto Sans"/>
                <a:ea typeface="Noto Sans"/>
                <a:cs typeface="Noto Sans"/>
              </a:rPr>
              <a:t> It communicates respect, builds trust, and fosters an open and supportive environment.</a:t>
            </a:r>
          </a:p>
          <a:p>
            <a:pPr marL="0" indent="0">
              <a:buNone/>
            </a:pPr>
            <a:endParaRPr lang="en-US" dirty="0">
              <a:latin typeface="Noto Sans"/>
              <a:ea typeface="Noto Sans"/>
              <a:cs typeface="Noto Sans"/>
            </a:endParaRPr>
          </a:p>
          <a:p>
            <a:r>
              <a:rPr lang="en-US" i="1" dirty="0">
                <a:latin typeface="Noto Sans"/>
                <a:ea typeface="Noto Sans"/>
                <a:cs typeface="Noto Sans"/>
              </a:rPr>
              <a:t>Why is it important? </a:t>
            </a:r>
            <a:r>
              <a:rPr lang="en-US" dirty="0">
                <a:latin typeface="Noto Sans"/>
                <a:ea typeface="Noto Sans"/>
                <a:cs typeface="Noto Sans"/>
              </a:rPr>
              <a:t>Empathy </a:t>
            </a:r>
            <a:r>
              <a:rPr lang="en-US" b="1" dirty="0">
                <a:latin typeface="Noto Sans"/>
                <a:ea typeface="Noto Sans"/>
                <a:cs typeface="Noto Sans"/>
              </a:rPr>
              <a:t>validates the client’s feelings </a:t>
            </a:r>
            <a:r>
              <a:rPr lang="en-US" dirty="0">
                <a:latin typeface="Noto Sans"/>
                <a:ea typeface="Noto Sans"/>
                <a:cs typeface="Noto Sans"/>
              </a:rPr>
              <a:t>and </a:t>
            </a:r>
            <a:r>
              <a:rPr lang="en-US" b="1" dirty="0">
                <a:latin typeface="Noto Sans"/>
                <a:ea typeface="Noto Sans"/>
                <a:cs typeface="Noto Sans"/>
              </a:rPr>
              <a:t>experiences,</a:t>
            </a:r>
            <a:r>
              <a:rPr lang="en-US" dirty="0">
                <a:latin typeface="Noto Sans"/>
                <a:ea typeface="Noto Sans"/>
                <a:cs typeface="Noto Sans"/>
              </a:rPr>
              <a:t> creating a safe space for them to explore ambivalence and share openly.</a:t>
            </a:r>
          </a:p>
          <a:p>
            <a:endParaRPr lang="en-US" dirty="0"/>
          </a:p>
        </p:txBody>
      </p:sp>
      <p:sp>
        <p:nvSpPr>
          <p:cNvPr id="3" name="Title 2">
            <a:extLst>
              <a:ext uri="{FF2B5EF4-FFF2-40B4-BE49-F238E27FC236}">
                <a16:creationId xmlns:a16="http://schemas.microsoft.com/office/drawing/2014/main" id="{F6EA74B2-F14F-6875-E440-785B7526885C}"/>
              </a:ext>
            </a:extLst>
          </p:cNvPr>
          <p:cNvSpPr>
            <a:spLocks noGrp="1"/>
          </p:cNvSpPr>
          <p:nvPr>
            <p:ph type="title"/>
          </p:nvPr>
        </p:nvSpPr>
        <p:spPr/>
        <p:txBody>
          <a:bodyPr/>
          <a:lstStyle/>
          <a:p>
            <a:r>
              <a:rPr lang="en-US" dirty="0">
                <a:latin typeface="Noto Sans"/>
                <a:ea typeface="Noto Sans"/>
                <a:cs typeface="Noto Sans"/>
              </a:rPr>
              <a:t>Strategy 1: Expressing Empathy</a:t>
            </a:r>
            <a:endParaRPr lang="en-US" dirty="0"/>
          </a:p>
        </p:txBody>
      </p:sp>
      <p:pic>
        <p:nvPicPr>
          <p:cNvPr id="4" name="Picture 3" descr="A cartoon of a child holding her knee&#10;&#10;AI-generated content may be incorrect.">
            <a:extLst>
              <a:ext uri="{FF2B5EF4-FFF2-40B4-BE49-F238E27FC236}">
                <a16:creationId xmlns:a16="http://schemas.microsoft.com/office/drawing/2014/main" id="{63685994-E5A3-9116-F76F-DD36E6A499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8022" y="1689181"/>
            <a:ext cx="3904890" cy="1989399"/>
          </a:xfrm>
          <a:prstGeom prst="rect">
            <a:avLst/>
          </a:prstGeom>
        </p:spPr>
      </p:pic>
    </p:spTree>
    <p:extLst>
      <p:ext uri="{BB962C8B-B14F-4D97-AF65-F5344CB8AC3E}">
        <p14:creationId xmlns:p14="http://schemas.microsoft.com/office/powerpoint/2010/main" val="3018276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237BEA-7EDF-F141-F6F3-378C157264DF}"/>
              </a:ext>
            </a:extLst>
          </p:cNvPr>
          <p:cNvSpPr>
            <a:spLocks noGrp="1"/>
          </p:cNvSpPr>
          <p:nvPr>
            <p:ph idx="1"/>
          </p:nvPr>
        </p:nvSpPr>
        <p:spPr>
          <a:xfrm>
            <a:off x="377740" y="1219971"/>
            <a:ext cx="4197270" cy="3378650"/>
          </a:xfrm>
        </p:spPr>
        <p:txBody>
          <a:bodyPr vert="horz" lIns="91440" tIns="45720" rIns="91440" bIns="45720" rtlCol="0" anchor="t">
            <a:normAutofit/>
          </a:bodyPr>
          <a:lstStyle/>
          <a:p>
            <a:r>
              <a:rPr lang="en-US" i="1" dirty="0">
                <a:latin typeface="Noto Sans"/>
                <a:ea typeface="Noto Sans"/>
                <a:cs typeface="Noto Sans"/>
              </a:rPr>
              <a:t>Reflective Listening: </a:t>
            </a:r>
            <a:r>
              <a:rPr lang="en-US" dirty="0">
                <a:latin typeface="Noto Sans"/>
                <a:ea typeface="Noto Sans"/>
                <a:cs typeface="Noto Sans"/>
              </a:rPr>
              <a:t>Paraphrase or summarize the client’s statements to show understanding and encourage further discussion.</a:t>
            </a:r>
          </a:p>
          <a:p>
            <a:r>
              <a:rPr lang="en-US" i="1" dirty="0">
                <a:latin typeface="Noto Sans"/>
                <a:ea typeface="Noto Sans"/>
                <a:cs typeface="Noto Sans"/>
              </a:rPr>
              <a:t>Validating Emotions: </a:t>
            </a:r>
            <a:r>
              <a:rPr lang="en-US" dirty="0">
                <a:latin typeface="Noto Sans"/>
                <a:ea typeface="Noto Sans"/>
                <a:cs typeface="Noto Sans"/>
              </a:rPr>
              <a:t>Acknowledge and normalize the client’s emotions and struggles to reduce feelings of isolation.</a:t>
            </a:r>
          </a:p>
          <a:p>
            <a:r>
              <a:rPr lang="en-US" i="1" dirty="0">
                <a:latin typeface="Noto Sans"/>
                <a:ea typeface="Noto Sans"/>
                <a:cs typeface="Noto Sans"/>
              </a:rPr>
              <a:t>Open-Ended Questions: </a:t>
            </a:r>
            <a:r>
              <a:rPr lang="en-US" dirty="0">
                <a:latin typeface="Noto Sans"/>
                <a:ea typeface="Noto Sans"/>
                <a:cs typeface="Noto Sans"/>
              </a:rPr>
              <a:t>Encourage the client to elaborate on their thoughts and feelings.</a:t>
            </a:r>
          </a:p>
        </p:txBody>
      </p:sp>
      <p:sp>
        <p:nvSpPr>
          <p:cNvPr id="3" name="Title 2">
            <a:extLst>
              <a:ext uri="{FF2B5EF4-FFF2-40B4-BE49-F238E27FC236}">
                <a16:creationId xmlns:a16="http://schemas.microsoft.com/office/drawing/2014/main" id="{972EE05B-9309-ABDF-D972-0EC1D1470C4D}"/>
              </a:ext>
            </a:extLst>
          </p:cNvPr>
          <p:cNvSpPr>
            <a:spLocks noGrp="1"/>
          </p:cNvSpPr>
          <p:nvPr>
            <p:ph type="title"/>
          </p:nvPr>
        </p:nvSpPr>
        <p:spPr/>
        <p:txBody>
          <a:bodyPr/>
          <a:lstStyle/>
          <a:p>
            <a:r>
              <a:rPr lang="en-US" dirty="0">
                <a:latin typeface="Noto Sans"/>
                <a:ea typeface="Noto Sans"/>
                <a:cs typeface="Noto Sans"/>
              </a:rPr>
              <a:t>Key Techniques for Demonstrating Empathy</a:t>
            </a:r>
            <a:endParaRPr lang="en-US" dirty="0"/>
          </a:p>
        </p:txBody>
      </p:sp>
      <p:pic>
        <p:nvPicPr>
          <p:cNvPr id="6" name="Picture 5" descr="Motivational Interviewing">
            <a:extLst>
              <a:ext uri="{FF2B5EF4-FFF2-40B4-BE49-F238E27FC236}">
                <a16:creationId xmlns:a16="http://schemas.microsoft.com/office/drawing/2014/main" id="{3EC2573D-36B7-86BF-FA72-4681FC2E0CE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37125" y="1733857"/>
            <a:ext cx="4604878" cy="2228851"/>
          </a:xfrm>
          <a:prstGeom prst="rect">
            <a:avLst/>
          </a:prstGeom>
        </p:spPr>
      </p:pic>
    </p:spTree>
    <p:extLst>
      <p:ext uri="{BB962C8B-B14F-4D97-AF65-F5344CB8AC3E}">
        <p14:creationId xmlns:p14="http://schemas.microsoft.com/office/powerpoint/2010/main" val="571945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BA1DCF-F541-4EBB-9A6B-33F40A9941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6F2769-7194-4217-93D3-3AF3A4742282}">
  <ds:schemaRefs>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www.w3.org/XML/1998/namespace"/>
    <ds:schemaRef ds:uri="http://purl.org/dc/dcmitype/"/>
    <ds:schemaRef ds:uri="http://purl.org/dc/terms/"/>
    <ds:schemaRef ds:uri="http://schemas.microsoft.com/office/infopath/2007/PartnerControls"/>
    <ds:schemaRef ds:uri="48e769e3-d160-4238-8758-582613b64169"/>
    <ds:schemaRef ds:uri="b5fce80b-0e0a-4fa4-a000-b17fcd0d1776"/>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2064</Words>
  <Application>Microsoft Office PowerPoint</Application>
  <PresentationFormat>On-screen Show (16:9)</PresentationFormat>
  <Paragraphs>154</Paragraphs>
  <Slides>32</Slides>
  <Notes>2</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Aptos</vt:lpstr>
      <vt:lpstr>Arial</vt:lpstr>
      <vt:lpstr>Calibri</vt:lpstr>
      <vt:lpstr>Courier New</vt:lpstr>
      <vt:lpstr>Noto Sans</vt:lpstr>
      <vt:lpstr>System Font Regular</vt:lpstr>
      <vt:lpstr>Wingdings</vt:lpstr>
      <vt:lpstr>fhi-360-powerpoint-template-option-a-noto-sans-font</vt:lpstr>
      <vt:lpstr>Session 11</vt:lpstr>
      <vt:lpstr>PowerPoint Presentation</vt:lpstr>
      <vt:lpstr>Our Community Norms </vt:lpstr>
      <vt:lpstr>Icebreaker - Instructions</vt:lpstr>
      <vt:lpstr>Module 3.4 - Basic Counseling Skills</vt:lpstr>
      <vt:lpstr>Motivational Interviewing (MI)</vt:lpstr>
      <vt:lpstr>Motivational Interviewing: An Overview</vt:lpstr>
      <vt:lpstr>Strategy 1: Expressing Empathy</vt:lpstr>
      <vt:lpstr>Key Techniques for Demonstrating Empathy</vt:lpstr>
      <vt:lpstr>Key Techniques for Demonstrating Empathy</vt:lpstr>
      <vt:lpstr>Examples of Expressing Empathy</vt:lpstr>
      <vt:lpstr>Strategy 2: Developing Discrepancy</vt:lpstr>
      <vt:lpstr>Key Techniques to Developing Discrepancy</vt:lpstr>
      <vt:lpstr>Examples of Developing Discrepancy</vt:lpstr>
      <vt:lpstr>Strategy 3: Rolling with Resistance</vt:lpstr>
      <vt:lpstr>Key Techniques to Rolling with Resistance</vt:lpstr>
      <vt:lpstr>Examples of Rolling with Resistance</vt:lpstr>
      <vt:lpstr>Strategy 4: Supporting Self-Efficacy</vt:lpstr>
      <vt:lpstr>Key Techniques to Supporting Self-Efficacy</vt:lpstr>
      <vt:lpstr>Examples of Supporting Self-Efficacy</vt:lpstr>
      <vt:lpstr>MI: A Bad Example</vt:lpstr>
      <vt:lpstr>MI: A Good Example</vt:lpstr>
      <vt:lpstr>Brain (&amp; Bathroom) Break</vt:lpstr>
      <vt:lpstr>Key Takeaways from MI</vt:lpstr>
      <vt:lpstr>Activity: Decisional Balance Worksheet</vt:lpstr>
      <vt:lpstr>Understand and Utilize Solution-focused Therapy Techniques</vt:lpstr>
      <vt:lpstr>Solution-focused Therapy – Miracle Questions</vt:lpstr>
      <vt:lpstr>Solution-focused Therapy – Scaling Questions</vt:lpstr>
      <vt:lpstr>Solution-focused Therapy – Exception-finding Questions</vt:lpstr>
      <vt:lpstr>Solution-focused Therapy – Coping Questions</vt:lpstr>
      <vt:lpstr>Activity: Solution-focused </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363</cp:revision>
  <dcterms:created xsi:type="dcterms:W3CDTF">2010-04-12T23:12:02Z</dcterms:created>
  <dcterms:modified xsi:type="dcterms:W3CDTF">2025-05-14T19:48:53Z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16100</vt:r8>
  </property>
</Properties>
</file>